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4"/>
  </p:notesMasterIdLst>
  <p:handoutMasterIdLst>
    <p:handoutMasterId r:id="rId15"/>
  </p:handoutMasterIdLst>
  <p:sldIdLst>
    <p:sldId id="256" r:id="rId2"/>
    <p:sldId id="257" r:id="rId3"/>
    <p:sldId id="259" r:id="rId4"/>
    <p:sldId id="260" r:id="rId5"/>
    <p:sldId id="261" r:id="rId6"/>
    <p:sldId id="263" r:id="rId7"/>
    <p:sldId id="268" r:id="rId8"/>
    <p:sldId id="269" r:id="rId9"/>
    <p:sldId id="264" r:id="rId10"/>
    <p:sldId id="265" r:id="rId11"/>
    <p:sldId id="267" r:id="rId12"/>
    <p:sldId id="266" r:id="rId13"/>
  </p:sldIdLst>
  <p:sldSz cx="9144000" cy="6858000" type="screen4x3"/>
  <p:notesSz cx="8839200" cy="67818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291" autoAdjust="0"/>
  </p:normalViewPr>
  <p:slideViewPr>
    <p:cSldViewPr snapToGrid="0">
      <p:cViewPr varScale="1">
        <p:scale>
          <a:sx n="107" d="100"/>
          <a:sy n="107" d="100"/>
        </p:scale>
        <p:origin x="1770" y="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7DA94487-1A96-4E70-973E-83E9A737DD1F}"/>
              </a:ext>
            </a:extLst>
          </p:cNvPr>
          <p:cNvSpPr>
            <a:spLocks noGrp="1"/>
          </p:cNvSpPr>
          <p:nvPr>
            <p:ph type="hdr" sz="quarter"/>
          </p:nvPr>
        </p:nvSpPr>
        <p:spPr>
          <a:xfrm>
            <a:off x="0" y="0"/>
            <a:ext cx="3830320" cy="340268"/>
          </a:xfrm>
          <a:prstGeom prst="rect">
            <a:avLst/>
          </a:prstGeom>
        </p:spPr>
        <p:txBody>
          <a:bodyPr vert="horz" lIns="85679" tIns="42840" rIns="85679" bIns="42840" rtlCol="0"/>
          <a:lstStyle>
            <a:lvl1pPr algn="l">
              <a:defRPr sz="1100"/>
            </a:lvl1pPr>
          </a:lstStyle>
          <a:p>
            <a:endParaRPr lang="es-MX"/>
          </a:p>
        </p:txBody>
      </p:sp>
      <p:sp>
        <p:nvSpPr>
          <p:cNvPr id="3" name="Marcador de fecha 2">
            <a:extLst>
              <a:ext uri="{FF2B5EF4-FFF2-40B4-BE49-F238E27FC236}">
                <a16:creationId xmlns:a16="http://schemas.microsoft.com/office/drawing/2014/main" id="{98CE6AC5-8CA7-46FF-AD23-EC42CCB04040}"/>
              </a:ext>
            </a:extLst>
          </p:cNvPr>
          <p:cNvSpPr>
            <a:spLocks noGrp="1"/>
          </p:cNvSpPr>
          <p:nvPr>
            <p:ph type="dt" sz="quarter" idx="1"/>
          </p:nvPr>
        </p:nvSpPr>
        <p:spPr>
          <a:xfrm>
            <a:off x="5006835" y="0"/>
            <a:ext cx="3830320" cy="340268"/>
          </a:xfrm>
          <a:prstGeom prst="rect">
            <a:avLst/>
          </a:prstGeom>
        </p:spPr>
        <p:txBody>
          <a:bodyPr vert="horz" lIns="85679" tIns="42840" rIns="85679" bIns="42840" rtlCol="0"/>
          <a:lstStyle>
            <a:lvl1pPr algn="r">
              <a:defRPr sz="1100"/>
            </a:lvl1pPr>
          </a:lstStyle>
          <a:p>
            <a:fld id="{7C62988A-2376-475C-A9BF-5736F33BBB61}" type="datetime1">
              <a:rPr lang="es-MX" smtClean="0"/>
              <a:t>21/05/2024</a:t>
            </a:fld>
            <a:endParaRPr lang="es-MX"/>
          </a:p>
        </p:txBody>
      </p:sp>
      <p:sp>
        <p:nvSpPr>
          <p:cNvPr id="4" name="Marcador de pie de página 3">
            <a:extLst>
              <a:ext uri="{FF2B5EF4-FFF2-40B4-BE49-F238E27FC236}">
                <a16:creationId xmlns:a16="http://schemas.microsoft.com/office/drawing/2014/main" id="{AFA5DE24-0736-4BC6-82CC-64C7015AFF3B}"/>
              </a:ext>
            </a:extLst>
          </p:cNvPr>
          <p:cNvSpPr>
            <a:spLocks noGrp="1"/>
          </p:cNvSpPr>
          <p:nvPr>
            <p:ph type="ftr" sz="quarter" idx="2"/>
          </p:nvPr>
        </p:nvSpPr>
        <p:spPr>
          <a:xfrm>
            <a:off x="0" y="6441534"/>
            <a:ext cx="3830320" cy="340267"/>
          </a:xfrm>
          <a:prstGeom prst="rect">
            <a:avLst/>
          </a:prstGeom>
        </p:spPr>
        <p:txBody>
          <a:bodyPr vert="horz" lIns="85679" tIns="42840" rIns="85679" bIns="42840" rtlCol="0" anchor="b"/>
          <a:lstStyle>
            <a:lvl1pPr algn="l">
              <a:defRPr sz="1100"/>
            </a:lvl1pPr>
          </a:lstStyle>
          <a:p>
            <a:endParaRPr lang="es-MX"/>
          </a:p>
        </p:txBody>
      </p:sp>
      <p:sp>
        <p:nvSpPr>
          <p:cNvPr id="5" name="Marcador de número de diapositiva 4">
            <a:extLst>
              <a:ext uri="{FF2B5EF4-FFF2-40B4-BE49-F238E27FC236}">
                <a16:creationId xmlns:a16="http://schemas.microsoft.com/office/drawing/2014/main" id="{3BABCA4B-58D2-4D15-A29F-ED1A564E1F2B}"/>
              </a:ext>
            </a:extLst>
          </p:cNvPr>
          <p:cNvSpPr>
            <a:spLocks noGrp="1"/>
          </p:cNvSpPr>
          <p:nvPr>
            <p:ph type="sldNum" sz="quarter" idx="3"/>
          </p:nvPr>
        </p:nvSpPr>
        <p:spPr>
          <a:xfrm>
            <a:off x="5006835" y="6441534"/>
            <a:ext cx="3830320" cy="340267"/>
          </a:xfrm>
          <a:prstGeom prst="rect">
            <a:avLst/>
          </a:prstGeom>
        </p:spPr>
        <p:txBody>
          <a:bodyPr vert="horz" lIns="85679" tIns="42840" rIns="85679" bIns="42840" rtlCol="0" anchor="b"/>
          <a:lstStyle>
            <a:lvl1pPr algn="r">
              <a:defRPr sz="1100"/>
            </a:lvl1pPr>
          </a:lstStyle>
          <a:p>
            <a:fld id="{2ED51601-7CFC-464A-B10C-E04FB971AF73}" type="slidenum">
              <a:rPr lang="es-MX" smtClean="0"/>
              <a:t>‹Nº›</a:t>
            </a:fld>
            <a:endParaRPr lang="es-MX"/>
          </a:p>
        </p:txBody>
      </p:sp>
    </p:spTree>
    <p:extLst>
      <p:ext uri="{BB962C8B-B14F-4D97-AF65-F5344CB8AC3E}">
        <p14:creationId xmlns:p14="http://schemas.microsoft.com/office/powerpoint/2010/main" val="117827554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830320" cy="340268"/>
          </a:xfrm>
          <a:prstGeom prst="rect">
            <a:avLst/>
          </a:prstGeom>
        </p:spPr>
        <p:txBody>
          <a:bodyPr vert="horz" lIns="85679" tIns="42840" rIns="85679" bIns="42840" rtlCol="0"/>
          <a:lstStyle>
            <a:lvl1pPr algn="l">
              <a:defRPr sz="1100"/>
            </a:lvl1pPr>
          </a:lstStyle>
          <a:p>
            <a:endParaRPr lang="es-MX"/>
          </a:p>
        </p:txBody>
      </p:sp>
      <p:sp>
        <p:nvSpPr>
          <p:cNvPr id="3" name="Marcador de fecha 2"/>
          <p:cNvSpPr>
            <a:spLocks noGrp="1"/>
          </p:cNvSpPr>
          <p:nvPr>
            <p:ph type="dt" idx="1"/>
          </p:nvPr>
        </p:nvSpPr>
        <p:spPr>
          <a:xfrm>
            <a:off x="5006835" y="0"/>
            <a:ext cx="3830320" cy="340268"/>
          </a:xfrm>
          <a:prstGeom prst="rect">
            <a:avLst/>
          </a:prstGeom>
        </p:spPr>
        <p:txBody>
          <a:bodyPr vert="horz" lIns="85679" tIns="42840" rIns="85679" bIns="42840" rtlCol="0"/>
          <a:lstStyle>
            <a:lvl1pPr algn="r">
              <a:defRPr sz="1100"/>
            </a:lvl1pPr>
          </a:lstStyle>
          <a:p>
            <a:fld id="{D15D5A47-0054-4467-85ED-41B074103883}" type="datetime1">
              <a:rPr lang="es-MX" smtClean="0"/>
              <a:t>21/05/2024</a:t>
            </a:fld>
            <a:endParaRPr lang="es-MX"/>
          </a:p>
        </p:txBody>
      </p:sp>
      <p:sp>
        <p:nvSpPr>
          <p:cNvPr id="4" name="Marcador de imagen de diapositiva 3"/>
          <p:cNvSpPr>
            <a:spLocks noGrp="1" noRot="1" noChangeAspect="1"/>
          </p:cNvSpPr>
          <p:nvPr>
            <p:ph type="sldImg" idx="2"/>
          </p:nvPr>
        </p:nvSpPr>
        <p:spPr>
          <a:xfrm>
            <a:off x="2894013" y="847725"/>
            <a:ext cx="3051175" cy="2289175"/>
          </a:xfrm>
          <a:prstGeom prst="rect">
            <a:avLst/>
          </a:prstGeom>
          <a:noFill/>
          <a:ln w="12700">
            <a:solidFill>
              <a:prstClr val="black"/>
            </a:solidFill>
          </a:ln>
        </p:spPr>
        <p:txBody>
          <a:bodyPr vert="horz" lIns="85679" tIns="42840" rIns="85679" bIns="42840" rtlCol="0" anchor="ctr"/>
          <a:lstStyle/>
          <a:p>
            <a:endParaRPr lang="es-MX"/>
          </a:p>
        </p:txBody>
      </p:sp>
      <p:sp>
        <p:nvSpPr>
          <p:cNvPr id="5" name="Marcador de notas 4"/>
          <p:cNvSpPr>
            <a:spLocks noGrp="1"/>
          </p:cNvSpPr>
          <p:nvPr>
            <p:ph type="body" sz="quarter" idx="3"/>
          </p:nvPr>
        </p:nvSpPr>
        <p:spPr>
          <a:xfrm>
            <a:off x="883920" y="3263742"/>
            <a:ext cx="7071360" cy="2670334"/>
          </a:xfrm>
          <a:prstGeom prst="rect">
            <a:avLst/>
          </a:prstGeom>
        </p:spPr>
        <p:txBody>
          <a:bodyPr vert="horz" lIns="85679" tIns="42840" rIns="85679" bIns="4284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6441534"/>
            <a:ext cx="3830320" cy="340267"/>
          </a:xfrm>
          <a:prstGeom prst="rect">
            <a:avLst/>
          </a:prstGeom>
        </p:spPr>
        <p:txBody>
          <a:bodyPr vert="horz" lIns="85679" tIns="42840" rIns="85679" bIns="42840" rtlCol="0" anchor="b"/>
          <a:lstStyle>
            <a:lvl1pPr algn="l">
              <a:defRPr sz="1100"/>
            </a:lvl1pPr>
          </a:lstStyle>
          <a:p>
            <a:endParaRPr lang="es-MX"/>
          </a:p>
        </p:txBody>
      </p:sp>
      <p:sp>
        <p:nvSpPr>
          <p:cNvPr id="7" name="Marcador de número de diapositiva 6"/>
          <p:cNvSpPr>
            <a:spLocks noGrp="1"/>
          </p:cNvSpPr>
          <p:nvPr>
            <p:ph type="sldNum" sz="quarter" idx="5"/>
          </p:nvPr>
        </p:nvSpPr>
        <p:spPr>
          <a:xfrm>
            <a:off x="5006835" y="6441534"/>
            <a:ext cx="3830320" cy="340267"/>
          </a:xfrm>
          <a:prstGeom prst="rect">
            <a:avLst/>
          </a:prstGeom>
        </p:spPr>
        <p:txBody>
          <a:bodyPr vert="horz" lIns="85679" tIns="42840" rIns="85679" bIns="42840" rtlCol="0" anchor="b"/>
          <a:lstStyle>
            <a:lvl1pPr algn="r">
              <a:defRPr sz="1100"/>
            </a:lvl1pPr>
          </a:lstStyle>
          <a:p>
            <a:fld id="{3F09356A-699E-43F1-8E8A-C5983C9AE47B}" type="slidenum">
              <a:rPr lang="es-MX" smtClean="0"/>
              <a:t>‹Nº›</a:t>
            </a:fld>
            <a:endParaRPr lang="es-MX"/>
          </a:p>
        </p:txBody>
      </p:sp>
    </p:spTree>
    <p:extLst>
      <p:ext uri="{BB962C8B-B14F-4D97-AF65-F5344CB8AC3E}">
        <p14:creationId xmlns:p14="http://schemas.microsoft.com/office/powerpoint/2010/main" val="222043299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3916300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E82C0BD-BCD3-462B-A114-E54F486383D9}" type="datetimeyyyy">
              <a:rPr lang="es-MX" smtClean="0"/>
              <a:t>2024</a:t>
            </a:fld>
            <a:endParaRPr lang="es-MX"/>
          </a:p>
        </p:txBody>
      </p:sp>
      <p:sp>
        <p:nvSpPr>
          <p:cNvPr id="5" name="Footer Placeholder 4"/>
          <p:cNvSpPr>
            <a:spLocks noGrp="1"/>
          </p:cNvSpPr>
          <p:nvPr>
            <p:ph type="ftr" sz="quarter" idx="11"/>
          </p:nvPr>
        </p:nvSpPr>
        <p:spPr/>
        <p:txBody>
          <a:bodyPr/>
          <a:lstStyle/>
          <a:p>
            <a:r>
              <a:rPr lang="es-MX"/>
              <a:t>MORELIA, MICH. OCTUBRE DEL 2020</a:t>
            </a:r>
          </a:p>
        </p:txBody>
      </p:sp>
      <p:sp>
        <p:nvSpPr>
          <p:cNvPr id="6" name="Slide Number Placeholder 5"/>
          <p:cNvSpPr>
            <a:spLocks noGrp="1"/>
          </p:cNvSpPr>
          <p:nvPr>
            <p:ph type="sldNum" sz="quarter" idx="12"/>
          </p:nvPr>
        </p:nvSpPr>
        <p:spPr/>
        <p:txBody>
          <a:bodyPr/>
          <a:lstStyle/>
          <a:p>
            <a:fld id="{8B2E3308-9CBF-48A9-A33A-0B118A83543F}" type="slidenum">
              <a:rPr lang="es-MX" smtClean="0"/>
              <a:t>‹Nº›</a:t>
            </a:fld>
            <a:endParaRPr lang="es-MX"/>
          </a:p>
        </p:txBody>
      </p:sp>
    </p:spTree>
    <p:extLst>
      <p:ext uri="{BB962C8B-B14F-4D97-AF65-F5344CB8AC3E}">
        <p14:creationId xmlns:p14="http://schemas.microsoft.com/office/powerpoint/2010/main" val="2390329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043C1B7-1139-4460-8B59-EA36A9AE6898}" type="datetimeyyyy">
              <a:rPr lang="es-MX" smtClean="0"/>
              <a:t>2024</a:t>
            </a:fld>
            <a:endParaRPr lang="es-MX"/>
          </a:p>
        </p:txBody>
      </p:sp>
      <p:sp>
        <p:nvSpPr>
          <p:cNvPr id="5" name="Footer Placeholder 4"/>
          <p:cNvSpPr>
            <a:spLocks noGrp="1"/>
          </p:cNvSpPr>
          <p:nvPr>
            <p:ph type="ftr" sz="quarter" idx="11"/>
          </p:nvPr>
        </p:nvSpPr>
        <p:spPr/>
        <p:txBody>
          <a:bodyPr/>
          <a:lstStyle/>
          <a:p>
            <a:r>
              <a:rPr lang="es-MX"/>
              <a:t>MORELIA, MICH. OCTUBRE DEL 2020</a:t>
            </a:r>
          </a:p>
        </p:txBody>
      </p:sp>
      <p:sp>
        <p:nvSpPr>
          <p:cNvPr id="6" name="Slide Number Placeholder 5"/>
          <p:cNvSpPr>
            <a:spLocks noGrp="1"/>
          </p:cNvSpPr>
          <p:nvPr>
            <p:ph type="sldNum" sz="quarter" idx="12"/>
          </p:nvPr>
        </p:nvSpPr>
        <p:spPr/>
        <p:txBody>
          <a:bodyPr/>
          <a:lstStyle/>
          <a:p>
            <a:fld id="{8B2E3308-9CBF-48A9-A33A-0B118A83543F}" type="slidenum">
              <a:rPr lang="es-MX" smtClean="0"/>
              <a:t>‹Nº›</a:t>
            </a:fld>
            <a:endParaRPr lang="es-MX"/>
          </a:p>
        </p:txBody>
      </p:sp>
    </p:spTree>
    <p:extLst>
      <p:ext uri="{BB962C8B-B14F-4D97-AF65-F5344CB8AC3E}">
        <p14:creationId xmlns:p14="http://schemas.microsoft.com/office/powerpoint/2010/main" val="1468230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20B967B-44DB-43AF-9315-469281E2B72F}" type="datetimeyyyy">
              <a:rPr lang="es-MX" smtClean="0"/>
              <a:t>2024</a:t>
            </a:fld>
            <a:endParaRPr lang="es-MX"/>
          </a:p>
        </p:txBody>
      </p:sp>
      <p:sp>
        <p:nvSpPr>
          <p:cNvPr id="5" name="Footer Placeholder 4"/>
          <p:cNvSpPr>
            <a:spLocks noGrp="1"/>
          </p:cNvSpPr>
          <p:nvPr>
            <p:ph type="ftr" sz="quarter" idx="11"/>
          </p:nvPr>
        </p:nvSpPr>
        <p:spPr/>
        <p:txBody>
          <a:bodyPr/>
          <a:lstStyle/>
          <a:p>
            <a:r>
              <a:rPr lang="es-MX"/>
              <a:t>MORELIA, MICH. OCTUBRE DEL 2020</a:t>
            </a:r>
          </a:p>
        </p:txBody>
      </p:sp>
      <p:sp>
        <p:nvSpPr>
          <p:cNvPr id="6" name="Slide Number Placeholder 5"/>
          <p:cNvSpPr>
            <a:spLocks noGrp="1"/>
          </p:cNvSpPr>
          <p:nvPr>
            <p:ph type="sldNum" sz="quarter" idx="12"/>
          </p:nvPr>
        </p:nvSpPr>
        <p:spPr/>
        <p:txBody>
          <a:bodyPr/>
          <a:lstStyle/>
          <a:p>
            <a:fld id="{8B2E3308-9CBF-48A9-A33A-0B118A83543F}" type="slidenum">
              <a:rPr lang="es-MX" smtClean="0"/>
              <a:t>‹Nº›</a:t>
            </a:fld>
            <a:endParaRPr lang="es-MX"/>
          </a:p>
        </p:txBody>
      </p:sp>
    </p:spTree>
    <p:extLst>
      <p:ext uri="{BB962C8B-B14F-4D97-AF65-F5344CB8AC3E}">
        <p14:creationId xmlns:p14="http://schemas.microsoft.com/office/powerpoint/2010/main" val="1868094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D34610F-BA9A-4490-A82E-97CB9874DD9B}" type="datetimeyyyy">
              <a:rPr lang="es-MX" smtClean="0"/>
              <a:t>2024</a:t>
            </a:fld>
            <a:endParaRPr lang="es-MX"/>
          </a:p>
        </p:txBody>
      </p:sp>
      <p:sp>
        <p:nvSpPr>
          <p:cNvPr id="5" name="Footer Placeholder 4"/>
          <p:cNvSpPr>
            <a:spLocks noGrp="1"/>
          </p:cNvSpPr>
          <p:nvPr>
            <p:ph type="ftr" sz="quarter" idx="11"/>
          </p:nvPr>
        </p:nvSpPr>
        <p:spPr/>
        <p:txBody>
          <a:bodyPr/>
          <a:lstStyle/>
          <a:p>
            <a:r>
              <a:rPr lang="es-MX"/>
              <a:t>MORELIA, MICH. OCTUBRE DEL 2020</a:t>
            </a:r>
          </a:p>
        </p:txBody>
      </p:sp>
      <p:sp>
        <p:nvSpPr>
          <p:cNvPr id="6" name="Slide Number Placeholder 5"/>
          <p:cNvSpPr>
            <a:spLocks noGrp="1"/>
          </p:cNvSpPr>
          <p:nvPr>
            <p:ph type="sldNum" sz="quarter" idx="12"/>
          </p:nvPr>
        </p:nvSpPr>
        <p:spPr/>
        <p:txBody>
          <a:bodyPr/>
          <a:lstStyle/>
          <a:p>
            <a:fld id="{8B2E3308-9CBF-48A9-A33A-0B118A83543F}" type="slidenum">
              <a:rPr lang="es-MX" smtClean="0"/>
              <a:t>‹Nº›</a:t>
            </a:fld>
            <a:endParaRPr lang="es-MX"/>
          </a:p>
        </p:txBody>
      </p:sp>
    </p:spTree>
    <p:extLst>
      <p:ext uri="{BB962C8B-B14F-4D97-AF65-F5344CB8AC3E}">
        <p14:creationId xmlns:p14="http://schemas.microsoft.com/office/powerpoint/2010/main" val="4170597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659D2C7F-FA7C-4DE8-B49D-C136F5BD3D0C}" type="datetimeyyyy">
              <a:rPr lang="es-MX" smtClean="0"/>
              <a:t>2024</a:t>
            </a:fld>
            <a:endParaRPr lang="es-MX"/>
          </a:p>
        </p:txBody>
      </p:sp>
      <p:sp>
        <p:nvSpPr>
          <p:cNvPr id="5" name="Footer Placeholder 4"/>
          <p:cNvSpPr>
            <a:spLocks noGrp="1"/>
          </p:cNvSpPr>
          <p:nvPr>
            <p:ph type="ftr" sz="quarter" idx="11"/>
          </p:nvPr>
        </p:nvSpPr>
        <p:spPr/>
        <p:txBody>
          <a:bodyPr/>
          <a:lstStyle/>
          <a:p>
            <a:r>
              <a:rPr lang="es-MX"/>
              <a:t>MORELIA, MICH. OCTUBRE DEL 2020</a:t>
            </a:r>
          </a:p>
        </p:txBody>
      </p:sp>
      <p:sp>
        <p:nvSpPr>
          <p:cNvPr id="6" name="Slide Number Placeholder 5"/>
          <p:cNvSpPr>
            <a:spLocks noGrp="1"/>
          </p:cNvSpPr>
          <p:nvPr>
            <p:ph type="sldNum" sz="quarter" idx="12"/>
          </p:nvPr>
        </p:nvSpPr>
        <p:spPr/>
        <p:txBody>
          <a:bodyPr/>
          <a:lstStyle/>
          <a:p>
            <a:fld id="{8B2E3308-9CBF-48A9-A33A-0B118A83543F}" type="slidenum">
              <a:rPr lang="es-MX" smtClean="0"/>
              <a:t>‹Nº›</a:t>
            </a:fld>
            <a:endParaRPr lang="es-MX"/>
          </a:p>
        </p:txBody>
      </p:sp>
    </p:spTree>
    <p:extLst>
      <p:ext uri="{BB962C8B-B14F-4D97-AF65-F5344CB8AC3E}">
        <p14:creationId xmlns:p14="http://schemas.microsoft.com/office/powerpoint/2010/main" val="3970117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FB831F11-9456-4DC8-B66E-A02358F75509}" type="datetimeyyyy">
              <a:rPr lang="es-MX" smtClean="0"/>
              <a:t>2024</a:t>
            </a:fld>
            <a:endParaRPr lang="es-MX"/>
          </a:p>
        </p:txBody>
      </p:sp>
      <p:sp>
        <p:nvSpPr>
          <p:cNvPr id="6" name="Footer Placeholder 5"/>
          <p:cNvSpPr>
            <a:spLocks noGrp="1"/>
          </p:cNvSpPr>
          <p:nvPr>
            <p:ph type="ftr" sz="quarter" idx="11"/>
          </p:nvPr>
        </p:nvSpPr>
        <p:spPr/>
        <p:txBody>
          <a:bodyPr/>
          <a:lstStyle/>
          <a:p>
            <a:r>
              <a:rPr lang="es-MX"/>
              <a:t>MORELIA, MICH. OCTUBRE DEL 2020</a:t>
            </a:r>
          </a:p>
        </p:txBody>
      </p:sp>
      <p:sp>
        <p:nvSpPr>
          <p:cNvPr id="7" name="Slide Number Placeholder 6"/>
          <p:cNvSpPr>
            <a:spLocks noGrp="1"/>
          </p:cNvSpPr>
          <p:nvPr>
            <p:ph type="sldNum" sz="quarter" idx="12"/>
          </p:nvPr>
        </p:nvSpPr>
        <p:spPr/>
        <p:txBody>
          <a:bodyPr/>
          <a:lstStyle/>
          <a:p>
            <a:fld id="{8B2E3308-9CBF-48A9-A33A-0B118A83543F}" type="slidenum">
              <a:rPr lang="es-MX" smtClean="0"/>
              <a:t>‹Nº›</a:t>
            </a:fld>
            <a:endParaRPr lang="es-MX"/>
          </a:p>
        </p:txBody>
      </p:sp>
    </p:spTree>
    <p:extLst>
      <p:ext uri="{BB962C8B-B14F-4D97-AF65-F5344CB8AC3E}">
        <p14:creationId xmlns:p14="http://schemas.microsoft.com/office/powerpoint/2010/main" val="1093928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CDAB3C5F-BF33-4F73-8AFB-110323E9671B}" type="datetimeyyyy">
              <a:rPr lang="es-MX" smtClean="0"/>
              <a:t>2024</a:t>
            </a:fld>
            <a:endParaRPr lang="es-MX"/>
          </a:p>
        </p:txBody>
      </p:sp>
      <p:sp>
        <p:nvSpPr>
          <p:cNvPr id="8" name="Footer Placeholder 7"/>
          <p:cNvSpPr>
            <a:spLocks noGrp="1"/>
          </p:cNvSpPr>
          <p:nvPr>
            <p:ph type="ftr" sz="quarter" idx="11"/>
          </p:nvPr>
        </p:nvSpPr>
        <p:spPr/>
        <p:txBody>
          <a:bodyPr/>
          <a:lstStyle/>
          <a:p>
            <a:r>
              <a:rPr lang="es-MX"/>
              <a:t>MORELIA, MICH. OCTUBRE DEL 2020</a:t>
            </a:r>
          </a:p>
        </p:txBody>
      </p:sp>
      <p:sp>
        <p:nvSpPr>
          <p:cNvPr id="9" name="Slide Number Placeholder 8"/>
          <p:cNvSpPr>
            <a:spLocks noGrp="1"/>
          </p:cNvSpPr>
          <p:nvPr>
            <p:ph type="sldNum" sz="quarter" idx="12"/>
          </p:nvPr>
        </p:nvSpPr>
        <p:spPr/>
        <p:txBody>
          <a:bodyPr/>
          <a:lstStyle/>
          <a:p>
            <a:fld id="{8B2E3308-9CBF-48A9-A33A-0B118A83543F}" type="slidenum">
              <a:rPr lang="es-MX" smtClean="0"/>
              <a:t>‹Nº›</a:t>
            </a:fld>
            <a:endParaRPr lang="es-MX"/>
          </a:p>
        </p:txBody>
      </p:sp>
    </p:spTree>
    <p:extLst>
      <p:ext uri="{BB962C8B-B14F-4D97-AF65-F5344CB8AC3E}">
        <p14:creationId xmlns:p14="http://schemas.microsoft.com/office/powerpoint/2010/main" val="1676986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C15532A0-0D6B-4ADA-8BA5-1AB3C4D65E84}" type="datetimeyyyy">
              <a:rPr lang="es-MX" smtClean="0"/>
              <a:t>2024</a:t>
            </a:fld>
            <a:endParaRPr lang="es-MX"/>
          </a:p>
        </p:txBody>
      </p:sp>
      <p:sp>
        <p:nvSpPr>
          <p:cNvPr id="4" name="Footer Placeholder 3"/>
          <p:cNvSpPr>
            <a:spLocks noGrp="1"/>
          </p:cNvSpPr>
          <p:nvPr>
            <p:ph type="ftr" sz="quarter" idx="11"/>
          </p:nvPr>
        </p:nvSpPr>
        <p:spPr/>
        <p:txBody>
          <a:bodyPr/>
          <a:lstStyle/>
          <a:p>
            <a:r>
              <a:rPr lang="es-MX"/>
              <a:t>MORELIA, MICH. OCTUBRE DEL 2020</a:t>
            </a:r>
          </a:p>
        </p:txBody>
      </p:sp>
      <p:sp>
        <p:nvSpPr>
          <p:cNvPr id="5" name="Slide Number Placeholder 4"/>
          <p:cNvSpPr>
            <a:spLocks noGrp="1"/>
          </p:cNvSpPr>
          <p:nvPr>
            <p:ph type="sldNum" sz="quarter" idx="12"/>
          </p:nvPr>
        </p:nvSpPr>
        <p:spPr/>
        <p:txBody>
          <a:bodyPr/>
          <a:lstStyle/>
          <a:p>
            <a:fld id="{8B2E3308-9CBF-48A9-A33A-0B118A83543F}" type="slidenum">
              <a:rPr lang="es-MX" smtClean="0"/>
              <a:t>‹Nº›</a:t>
            </a:fld>
            <a:endParaRPr lang="es-MX"/>
          </a:p>
        </p:txBody>
      </p:sp>
    </p:spTree>
    <p:extLst>
      <p:ext uri="{BB962C8B-B14F-4D97-AF65-F5344CB8AC3E}">
        <p14:creationId xmlns:p14="http://schemas.microsoft.com/office/powerpoint/2010/main" val="1664599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5E7F3E-9F2B-4446-AF9D-7AD764E263AB}" type="datetimeyyyy">
              <a:rPr lang="es-MX" smtClean="0"/>
              <a:t>2024</a:t>
            </a:fld>
            <a:endParaRPr lang="es-MX"/>
          </a:p>
        </p:txBody>
      </p:sp>
      <p:sp>
        <p:nvSpPr>
          <p:cNvPr id="3" name="Footer Placeholder 2"/>
          <p:cNvSpPr>
            <a:spLocks noGrp="1"/>
          </p:cNvSpPr>
          <p:nvPr>
            <p:ph type="ftr" sz="quarter" idx="11"/>
          </p:nvPr>
        </p:nvSpPr>
        <p:spPr/>
        <p:txBody>
          <a:bodyPr/>
          <a:lstStyle/>
          <a:p>
            <a:r>
              <a:rPr lang="es-MX"/>
              <a:t>MORELIA, MICH. OCTUBRE DEL 2020</a:t>
            </a:r>
          </a:p>
        </p:txBody>
      </p:sp>
      <p:sp>
        <p:nvSpPr>
          <p:cNvPr id="4" name="Slide Number Placeholder 3"/>
          <p:cNvSpPr>
            <a:spLocks noGrp="1"/>
          </p:cNvSpPr>
          <p:nvPr>
            <p:ph type="sldNum" sz="quarter" idx="12"/>
          </p:nvPr>
        </p:nvSpPr>
        <p:spPr/>
        <p:txBody>
          <a:bodyPr/>
          <a:lstStyle/>
          <a:p>
            <a:fld id="{8B2E3308-9CBF-48A9-A33A-0B118A83543F}" type="slidenum">
              <a:rPr lang="es-MX" smtClean="0"/>
              <a:t>‹Nº›</a:t>
            </a:fld>
            <a:endParaRPr lang="es-MX"/>
          </a:p>
        </p:txBody>
      </p:sp>
    </p:spTree>
    <p:extLst>
      <p:ext uri="{BB962C8B-B14F-4D97-AF65-F5344CB8AC3E}">
        <p14:creationId xmlns:p14="http://schemas.microsoft.com/office/powerpoint/2010/main" val="1426698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497105A-5C01-4285-8D97-C1C97820C923}" type="datetimeyyyy">
              <a:rPr lang="es-MX" smtClean="0"/>
              <a:t>2024</a:t>
            </a:fld>
            <a:endParaRPr lang="es-MX"/>
          </a:p>
        </p:txBody>
      </p:sp>
      <p:sp>
        <p:nvSpPr>
          <p:cNvPr id="6" name="Footer Placeholder 5"/>
          <p:cNvSpPr>
            <a:spLocks noGrp="1"/>
          </p:cNvSpPr>
          <p:nvPr>
            <p:ph type="ftr" sz="quarter" idx="11"/>
          </p:nvPr>
        </p:nvSpPr>
        <p:spPr/>
        <p:txBody>
          <a:bodyPr/>
          <a:lstStyle/>
          <a:p>
            <a:r>
              <a:rPr lang="es-MX"/>
              <a:t>MORELIA, MICH. OCTUBRE DEL 2020</a:t>
            </a:r>
          </a:p>
        </p:txBody>
      </p:sp>
      <p:sp>
        <p:nvSpPr>
          <p:cNvPr id="7" name="Slide Number Placeholder 6"/>
          <p:cNvSpPr>
            <a:spLocks noGrp="1"/>
          </p:cNvSpPr>
          <p:nvPr>
            <p:ph type="sldNum" sz="quarter" idx="12"/>
          </p:nvPr>
        </p:nvSpPr>
        <p:spPr/>
        <p:txBody>
          <a:bodyPr/>
          <a:lstStyle/>
          <a:p>
            <a:fld id="{8B2E3308-9CBF-48A9-A33A-0B118A83543F}" type="slidenum">
              <a:rPr lang="es-MX" smtClean="0"/>
              <a:t>‹Nº›</a:t>
            </a:fld>
            <a:endParaRPr lang="es-MX"/>
          </a:p>
        </p:txBody>
      </p:sp>
    </p:spTree>
    <p:extLst>
      <p:ext uri="{BB962C8B-B14F-4D97-AF65-F5344CB8AC3E}">
        <p14:creationId xmlns:p14="http://schemas.microsoft.com/office/powerpoint/2010/main" val="2664911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1E831E0-1C3E-40CD-AA66-2C7D641743B2}" type="datetimeyyyy">
              <a:rPr lang="es-MX" smtClean="0"/>
              <a:t>2024</a:t>
            </a:fld>
            <a:endParaRPr lang="es-MX"/>
          </a:p>
        </p:txBody>
      </p:sp>
      <p:sp>
        <p:nvSpPr>
          <p:cNvPr id="6" name="Footer Placeholder 5"/>
          <p:cNvSpPr>
            <a:spLocks noGrp="1"/>
          </p:cNvSpPr>
          <p:nvPr>
            <p:ph type="ftr" sz="quarter" idx="11"/>
          </p:nvPr>
        </p:nvSpPr>
        <p:spPr/>
        <p:txBody>
          <a:bodyPr/>
          <a:lstStyle/>
          <a:p>
            <a:r>
              <a:rPr lang="es-MX"/>
              <a:t>MORELIA, MICH. OCTUBRE DEL 2020</a:t>
            </a:r>
          </a:p>
        </p:txBody>
      </p:sp>
      <p:sp>
        <p:nvSpPr>
          <p:cNvPr id="7" name="Slide Number Placeholder 6"/>
          <p:cNvSpPr>
            <a:spLocks noGrp="1"/>
          </p:cNvSpPr>
          <p:nvPr>
            <p:ph type="sldNum" sz="quarter" idx="12"/>
          </p:nvPr>
        </p:nvSpPr>
        <p:spPr/>
        <p:txBody>
          <a:bodyPr/>
          <a:lstStyle/>
          <a:p>
            <a:fld id="{8B2E3308-9CBF-48A9-A33A-0B118A83543F}" type="slidenum">
              <a:rPr lang="es-MX" smtClean="0"/>
              <a:t>‹Nº›</a:t>
            </a:fld>
            <a:endParaRPr lang="es-MX"/>
          </a:p>
        </p:txBody>
      </p:sp>
    </p:spTree>
    <p:extLst>
      <p:ext uri="{BB962C8B-B14F-4D97-AF65-F5344CB8AC3E}">
        <p14:creationId xmlns:p14="http://schemas.microsoft.com/office/powerpoint/2010/main" val="3367866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7F520C-83F2-4FC1-83EC-8BE8188E182F}" type="datetimeyyyy">
              <a:rPr lang="es-MX" smtClean="0"/>
              <a:t>2024</a:t>
            </a:fld>
            <a:endParaRPr lang="es-MX"/>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MX"/>
              <a:t>MORELIA, MICH. OCTUBRE DEL 2020</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2E3308-9CBF-48A9-A33A-0B118A83543F}" type="slidenum">
              <a:rPr lang="es-MX" smtClean="0"/>
              <a:t>‹Nº›</a:t>
            </a:fld>
            <a:endParaRPr lang="es-MX"/>
          </a:p>
        </p:txBody>
      </p:sp>
    </p:spTree>
    <p:extLst>
      <p:ext uri="{BB962C8B-B14F-4D97-AF65-F5344CB8AC3E}">
        <p14:creationId xmlns:p14="http://schemas.microsoft.com/office/powerpoint/2010/main" val="82998861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e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ágina 3 | Imágenes de Jovenes Estudiantes - Descarga gratuita en Freepik">
            <a:extLst>
              <a:ext uri="{FF2B5EF4-FFF2-40B4-BE49-F238E27FC236}">
                <a16:creationId xmlns:a16="http://schemas.microsoft.com/office/drawing/2014/main" id="{73A325A4-1802-B384-326B-3580473B69F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36"/>
          <a:stretch/>
        </p:blipFill>
        <p:spPr bwMode="auto">
          <a:xfrm>
            <a:off x="0" y="1237116"/>
            <a:ext cx="8426824" cy="5199543"/>
          </a:xfrm>
          <a:prstGeom prst="rect">
            <a:avLst/>
          </a:prstGeom>
          <a:noFill/>
          <a:extLst>
            <a:ext uri="{909E8E84-426E-40DD-AFC4-6F175D3DCCD1}">
              <a14:hiddenFill xmlns:a14="http://schemas.microsoft.com/office/drawing/2010/main">
                <a:solidFill>
                  <a:srgbClr val="FFFFFF"/>
                </a:solidFill>
              </a14:hiddenFill>
            </a:ext>
          </a:extLst>
        </p:spPr>
      </p:pic>
      <p:sp>
        <p:nvSpPr>
          <p:cNvPr id="23" name="CuadroTexto 22">
            <a:extLst>
              <a:ext uri="{FF2B5EF4-FFF2-40B4-BE49-F238E27FC236}">
                <a16:creationId xmlns:a16="http://schemas.microsoft.com/office/drawing/2014/main" id="{DA27539A-5BA4-4CA9-825F-C1C481D95D5D}"/>
              </a:ext>
            </a:extLst>
          </p:cNvPr>
          <p:cNvSpPr txBox="1"/>
          <p:nvPr/>
        </p:nvSpPr>
        <p:spPr>
          <a:xfrm>
            <a:off x="1511252" y="98175"/>
            <a:ext cx="6807996" cy="646331"/>
          </a:xfrm>
          <a:prstGeom prst="rect">
            <a:avLst/>
          </a:prstGeom>
          <a:noFill/>
        </p:spPr>
        <p:txBody>
          <a:bodyPr wrap="square" rtlCol="0">
            <a:spAutoFit/>
          </a:bodyPr>
          <a:lstStyle/>
          <a:p>
            <a:pPr algn="ctr"/>
            <a:r>
              <a:rPr lang="es-MX" b="1" dirty="0">
                <a:solidFill>
                  <a:srgbClr val="0000CC"/>
                </a:solidFill>
                <a:latin typeface="Aharoni" panose="02010803020104030203" pitchFamily="2" charset="-79"/>
                <a:cs typeface="Aharoni" panose="02010803020104030203" pitchFamily="2" charset="-79"/>
              </a:rPr>
              <a:t>INSTITUTO MICHOACANO DE CIENCIAS DE LA EDUCACIÓN</a:t>
            </a:r>
          </a:p>
          <a:p>
            <a:pPr algn="ctr"/>
            <a:r>
              <a:rPr lang="es-MX" b="1" dirty="0">
                <a:solidFill>
                  <a:srgbClr val="0000CC"/>
                </a:solidFill>
                <a:latin typeface="Aharoni" panose="02010803020104030203" pitchFamily="2" charset="-79"/>
                <a:cs typeface="Aharoni" panose="02010803020104030203" pitchFamily="2" charset="-79"/>
              </a:rPr>
              <a:t> “JOSÉ MARÍA MORELOS”</a:t>
            </a:r>
          </a:p>
        </p:txBody>
      </p:sp>
      <p:pic>
        <p:nvPicPr>
          <p:cNvPr id="25" name="Imagen 24">
            <a:extLst>
              <a:ext uri="{FF2B5EF4-FFF2-40B4-BE49-F238E27FC236}">
                <a16:creationId xmlns:a16="http://schemas.microsoft.com/office/drawing/2014/main" id="{E64EC2D7-0F4A-4578-91CF-25FF88B50A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0" y="6436659"/>
            <a:ext cx="9188726" cy="421340"/>
          </a:xfrm>
          <a:prstGeom prst="rect">
            <a:avLst/>
          </a:prstGeom>
          <a:gradFill>
            <a:gsLst>
              <a:gs pos="6000">
                <a:schemeClr val="accent1">
                  <a:alpha val="62000"/>
                </a:schemeClr>
              </a:gs>
              <a:gs pos="43000">
                <a:schemeClr val="accent1">
                  <a:lumMod val="40000"/>
                  <a:lumOff val="60000"/>
                </a:schemeClr>
              </a:gs>
              <a:gs pos="100000">
                <a:srgbClr val="FF9900">
                  <a:shade val="100000"/>
                  <a:satMod val="115000"/>
                </a:srgbClr>
              </a:gs>
            </a:gsLst>
            <a:path path="circle">
              <a:fillToRect l="50000" t="50000" r="50000" b="50000"/>
            </a:path>
          </a:gradFill>
          <a:ln>
            <a:solidFill>
              <a:srgbClr val="FFC000"/>
            </a:solidFill>
          </a:ln>
          <a:effectLst>
            <a:outerShdw blurRad="152400" dist="317500" dir="5400000" sx="90000" sy="-19000" rotWithShape="0">
              <a:prstClr val="black">
                <a:alpha val="15000"/>
              </a:prstClr>
            </a:outerShdw>
            <a:reflection stA="55000" endPos="65000" dist="50800" dir="5400000" sy="-100000" algn="bl" rotWithShape="0"/>
          </a:effectLst>
        </p:spPr>
      </p:pic>
      <p:sp>
        <p:nvSpPr>
          <p:cNvPr id="26" name="CuadroTexto 25">
            <a:extLst>
              <a:ext uri="{FF2B5EF4-FFF2-40B4-BE49-F238E27FC236}">
                <a16:creationId xmlns:a16="http://schemas.microsoft.com/office/drawing/2014/main" id="{BC426E9B-C762-48A6-81F1-985480CB2092}"/>
              </a:ext>
            </a:extLst>
          </p:cNvPr>
          <p:cNvSpPr txBox="1"/>
          <p:nvPr/>
        </p:nvSpPr>
        <p:spPr>
          <a:xfrm>
            <a:off x="4410636" y="1515021"/>
            <a:ext cx="4235774" cy="923330"/>
          </a:xfrm>
          <a:prstGeom prst="rect">
            <a:avLst/>
          </a:prstGeom>
          <a:noFill/>
        </p:spPr>
        <p:txBody>
          <a:bodyPr wrap="square" rtlCol="0">
            <a:spAutoFit/>
          </a:bodyPr>
          <a:lstStyle/>
          <a:p>
            <a:pPr algn="ctr"/>
            <a:r>
              <a:rPr lang="es-MX" dirty="0">
                <a:solidFill>
                  <a:srgbClr val="0000CC"/>
                </a:solidFill>
                <a:latin typeface="Cooper Black" panose="0208090404030B020404" pitchFamily="18" charset="0"/>
                <a:cs typeface="Aharoni" panose="02010803020104030203" pitchFamily="2" charset="-79"/>
              </a:rPr>
              <a:t>Guía para el llenado de formatos requeridos para  el trámite del </a:t>
            </a:r>
          </a:p>
          <a:p>
            <a:pPr algn="ctr"/>
            <a:r>
              <a:rPr lang="es-MX" dirty="0">
                <a:solidFill>
                  <a:srgbClr val="0000CC"/>
                </a:solidFill>
                <a:latin typeface="Cooper Black" panose="0208090404030B020404" pitchFamily="18" charset="0"/>
                <a:cs typeface="Aharoni" panose="02010803020104030203" pitchFamily="2" charset="-79"/>
              </a:rPr>
              <a:t>Servicio Social</a:t>
            </a:r>
            <a:endParaRPr lang="es-MX" sz="1600" dirty="0">
              <a:solidFill>
                <a:srgbClr val="0000CC"/>
              </a:solidFill>
              <a:latin typeface="Cooper Black" panose="0208090404030B020404" pitchFamily="18" charset="0"/>
              <a:cs typeface="Aharoni" panose="02010803020104030203" pitchFamily="2" charset="-79"/>
            </a:endParaRPr>
          </a:p>
        </p:txBody>
      </p:sp>
      <p:pic>
        <p:nvPicPr>
          <p:cNvPr id="1034" name="Picture 10" descr="Inicio">
            <a:extLst>
              <a:ext uri="{FF2B5EF4-FFF2-40B4-BE49-F238E27FC236}">
                <a16:creationId xmlns:a16="http://schemas.microsoft.com/office/drawing/2014/main" id="{8B7D8890-35C8-4E94-8A14-560C2B32957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112" t="18359" r="23096" b="47266"/>
          <a:stretch/>
        </p:blipFill>
        <p:spPr bwMode="auto">
          <a:xfrm>
            <a:off x="0" y="0"/>
            <a:ext cx="1148303" cy="971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7055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8" descr="Fondo Liso Brillante Abstracto VI Brillante Del Color Oro Del Metal De La  Hoja Imagen de archivo - Imagen de abstracto, hoja: 118934461">
            <a:extLst>
              <a:ext uri="{FF2B5EF4-FFF2-40B4-BE49-F238E27FC236}">
                <a16:creationId xmlns:a16="http://schemas.microsoft.com/office/drawing/2014/main" id="{522AD5AC-7CA5-47EA-869C-D093CBEC2E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 y="857251"/>
            <a:ext cx="9143999" cy="51435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ondo Liso Brillante Abstracto VI Brillante Del Color Oro Del Metal De La  Hoja Imagen de archivo - Imagen de abstracto, hoja: 118934461">
            <a:extLst>
              <a:ext uri="{FF2B5EF4-FFF2-40B4-BE49-F238E27FC236}">
                <a16:creationId xmlns:a16="http://schemas.microsoft.com/office/drawing/2014/main" id="{C2AA0419-9D72-45C8-AB62-C6DACD3A97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 y="0"/>
            <a:ext cx="9143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0F9B7C73-7EB7-49DD-83CB-2879B3D16BA9}"/>
              </a:ext>
            </a:extLst>
          </p:cNvPr>
          <p:cNvSpPr>
            <a:spLocks noGrp="1"/>
          </p:cNvSpPr>
          <p:nvPr>
            <p:ph type="title"/>
          </p:nvPr>
        </p:nvSpPr>
        <p:spPr>
          <a:xfrm>
            <a:off x="714434" y="447820"/>
            <a:ext cx="1915372" cy="583406"/>
          </a:xfrm>
        </p:spPr>
        <p:txBody>
          <a:bodyPr>
            <a:normAutofit fontScale="90000"/>
          </a:bodyPr>
          <a:lstStyle/>
          <a:p>
            <a:r>
              <a:rPr lang="es-MX" b="1" dirty="0">
                <a:latin typeface="Aharoni" panose="02010803020104030203" pitchFamily="2" charset="-79"/>
                <a:cs typeface="Aharoni" panose="02010803020104030203" pitchFamily="2" charset="-79"/>
              </a:rPr>
              <a:t>IMCED</a:t>
            </a:r>
          </a:p>
        </p:txBody>
      </p:sp>
      <p:pic>
        <p:nvPicPr>
          <p:cNvPr id="4" name="Imagen 3">
            <a:extLst>
              <a:ext uri="{FF2B5EF4-FFF2-40B4-BE49-F238E27FC236}">
                <a16:creationId xmlns:a16="http://schemas.microsoft.com/office/drawing/2014/main" id="{D68DBDCA-0EE5-4850-845E-9B9AC83B2F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235765"/>
            <a:ext cx="9144001" cy="144280"/>
          </a:xfrm>
          <a:prstGeom prst="rect">
            <a:avLst/>
          </a:prstGeom>
          <a:gradFill>
            <a:gsLst>
              <a:gs pos="6000">
                <a:schemeClr val="accent1">
                  <a:alpha val="62000"/>
                </a:schemeClr>
              </a:gs>
              <a:gs pos="43000">
                <a:schemeClr val="accent1">
                  <a:lumMod val="40000"/>
                  <a:lumOff val="60000"/>
                </a:schemeClr>
              </a:gs>
              <a:gs pos="100000">
                <a:srgbClr val="FF9900">
                  <a:shade val="100000"/>
                  <a:satMod val="115000"/>
                </a:srgbClr>
              </a:gs>
            </a:gsLst>
            <a:path path="circle">
              <a:fillToRect l="50000" t="50000" r="50000" b="50000"/>
            </a:path>
          </a:gradFill>
          <a:ln>
            <a:solidFill>
              <a:srgbClr val="FFC000"/>
            </a:solidFill>
          </a:ln>
          <a:effectLst>
            <a:outerShdw blurRad="152400" dist="317500" dir="5400000" sx="90000" sy="-19000" rotWithShape="0">
              <a:prstClr val="black">
                <a:alpha val="15000"/>
              </a:prstClr>
            </a:outerShdw>
            <a:reflection stA="55000" endPos="65000" dist="50800" dir="5400000" sy="-100000" algn="bl" rotWithShape="0"/>
          </a:effectLst>
        </p:spPr>
      </p:pic>
      <p:sp>
        <p:nvSpPr>
          <p:cNvPr id="3" name="CuadroTexto 2">
            <a:extLst>
              <a:ext uri="{FF2B5EF4-FFF2-40B4-BE49-F238E27FC236}">
                <a16:creationId xmlns:a16="http://schemas.microsoft.com/office/drawing/2014/main" id="{4E2CADD5-33CB-4236-98CC-DA8CC7331877}"/>
              </a:ext>
            </a:extLst>
          </p:cNvPr>
          <p:cNvSpPr txBox="1"/>
          <p:nvPr/>
        </p:nvSpPr>
        <p:spPr>
          <a:xfrm>
            <a:off x="2734847" y="521691"/>
            <a:ext cx="6304119" cy="323165"/>
          </a:xfrm>
          <a:prstGeom prst="rect">
            <a:avLst/>
          </a:prstGeom>
          <a:gradFill>
            <a:gsLst>
              <a:gs pos="0">
                <a:schemeClr val="accent2">
                  <a:lumMod val="75000"/>
                </a:schemeClr>
              </a:gs>
              <a:gs pos="0">
                <a:schemeClr val="accent1">
                  <a:lumMod val="40000"/>
                  <a:lumOff val="60000"/>
                </a:schemeClr>
              </a:gs>
              <a:gs pos="71000">
                <a:srgbClr val="FF9900">
                  <a:shade val="100000"/>
                  <a:satMod val="115000"/>
                </a:srgbClr>
              </a:gs>
            </a:gsLst>
            <a:path path="circle">
              <a:fillToRect l="50000" t="50000" r="50000" b="50000"/>
            </a:path>
          </a:gradFill>
        </p:spPr>
        <p:txBody>
          <a:bodyPr wrap="square" rtlCol="0">
            <a:spAutoFit/>
          </a:bodyPr>
          <a:lstStyle/>
          <a:p>
            <a:pPr algn="ctr"/>
            <a:r>
              <a:rPr lang="es-MX" sz="1500" b="1" spc="75" dirty="0">
                <a:latin typeface="Arial Rounded MT Bold" panose="020F0704030504030204" pitchFamily="34" charset="0"/>
              </a:rPr>
              <a:t>FORMATO: EVALUACIÓN DE LA UNIDAD RECEPTORA</a:t>
            </a:r>
          </a:p>
        </p:txBody>
      </p:sp>
      <p:sp>
        <p:nvSpPr>
          <p:cNvPr id="6" name="Globo: línea 5">
            <a:extLst>
              <a:ext uri="{FF2B5EF4-FFF2-40B4-BE49-F238E27FC236}">
                <a16:creationId xmlns:a16="http://schemas.microsoft.com/office/drawing/2014/main" id="{131DDA8F-FE52-47A7-A8EA-633B62620311}"/>
              </a:ext>
            </a:extLst>
          </p:cNvPr>
          <p:cNvSpPr/>
          <p:nvPr/>
        </p:nvSpPr>
        <p:spPr>
          <a:xfrm>
            <a:off x="5377376" y="1801759"/>
            <a:ext cx="3379261" cy="4736703"/>
          </a:xfrm>
          <a:prstGeom prst="borderCallout1">
            <a:avLst>
              <a:gd name="adj1" fmla="val 7891"/>
              <a:gd name="adj2" fmla="val 2831"/>
              <a:gd name="adj3" fmla="val 7527"/>
              <a:gd name="adj4" fmla="val -44631"/>
            </a:avLst>
          </a:prstGeom>
          <a:solidFill>
            <a:schemeClr val="accent4"/>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tx1"/>
                </a:solidFill>
                <a:latin typeface="Bookman Old Style" panose="02050604050505020204" pitchFamily="18" charset="0"/>
                <a:ea typeface="Batang" panose="02030600000101010101" pitchFamily="18" charset="-127"/>
              </a:rPr>
              <a:t>La última parte se refiere a la Evaluación referente al Programa implementado durante el Servicio Social.</a:t>
            </a:r>
          </a:p>
          <a:p>
            <a:pPr marL="214304" indent="-214304" algn="just">
              <a:buFont typeface="Wingdings" panose="05000000000000000000" pitchFamily="2" charset="2"/>
              <a:buChar char="q"/>
            </a:pPr>
            <a:endParaRPr lang="es-MX" sz="1100" b="1" dirty="0">
              <a:solidFill>
                <a:schemeClr val="tx1"/>
              </a:solidFill>
              <a:latin typeface="Bookman Old Style" panose="02050604050505020204" pitchFamily="18" charset="0"/>
              <a:ea typeface="Batang" panose="02030600000101010101" pitchFamily="18" charset="-127"/>
            </a:endParaRPr>
          </a:p>
          <a:p>
            <a:pPr marL="214304" indent="-214304" algn="just">
              <a:buFont typeface="Wingdings" panose="05000000000000000000" pitchFamily="2" charset="2"/>
              <a:buChar char="q"/>
            </a:pPr>
            <a:r>
              <a:rPr lang="es-MX" sz="1100" dirty="0">
                <a:solidFill>
                  <a:schemeClr val="tx1"/>
                </a:solidFill>
                <a:latin typeface="Bookman Old Style" panose="02050604050505020204" pitchFamily="18" charset="0"/>
                <a:ea typeface="Batang" panose="02030600000101010101" pitchFamily="18" charset="-127"/>
              </a:rPr>
              <a:t>Dar contestación a los cuestionamientos solicitados:</a:t>
            </a:r>
          </a:p>
          <a:p>
            <a:pPr marL="214304" indent="-214304" algn="just">
              <a:buFont typeface="Wingdings" panose="05000000000000000000" pitchFamily="2" charset="2"/>
              <a:buChar char="q"/>
            </a:pPr>
            <a:r>
              <a:rPr lang="es-MX" sz="1100" b="1" dirty="0">
                <a:solidFill>
                  <a:schemeClr val="tx1"/>
                </a:solidFill>
                <a:latin typeface="Bookman Old Style" panose="02050604050505020204" pitchFamily="18" charset="0"/>
                <a:ea typeface="Batang" panose="02030600000101010101" pitchFamily="18" charset="-127"/>
              </a:rPr>
              <a:t>¿Cuál fue la situación o problema atendido durante el Servicio Social?</a:t>
            </a:r>
          </a:p>
          <a:p>
            <a:pPr marL="214304" indent="-214304" algn="just">
              <a:buFont typeface="Wingdings" panose="05000000000000000000" pitchFamily="2" charset="2"/>
              <a:buChar char="q"/>
            </a:pPr>
            <a:r>
              <a:rPr lang="es-MX" sz="1100" dirty="0">
                <a:solidFill>
                  <a:schemeClr val="tx1"/>
                </a:solidFill>
                <a:latin typeface="Bookman Old Style" panose="02050604050505020204" pitchFamily="18" charset="0"/>
                <a:ea typeface="Batang" panose="02030600000101010101" pitchFamily="18" charset="-127"/>
              </a:rPr>
              <a:t>Aproximadamente </a:t>
            </a:r>
            <a:r>
              <a:rPr lang="es-MX" sz="1100" b="1" dirty="0">
                <a:solidFill>
                  <a:schemeClr val="tx1"/>
                </a:solidFill>
                <a:latin typeface="Bookman Old Style" panose="02050604050505020204" pitchFamily="18" charset="0"/>
                <a:ea typeface="Batang" panose="02030600000101010101" pitchFamily="18" charset="-127"/>
              </a:rPr>
              <a:t>¿Cual fue el ahorro económico que la institución obtuvo con la prestación del  Servicio Social?</a:t>
            </a:r>
          </a:p>
          <a:p>
            <a:pPr marL="214304" indent="-214304" algn="just">
              <a:buFont typeface="Wingdings" panose="05000000000000000000" pitchFamily="2" charset="2"/>
              <a:buChar char="q"/>
            </a:pPr>
            <a:r>
              <a:rPr lang="es-MX" sz="1100" b="1" dirty="0">
                <a:solidFill>
                  <a:schemeClr val="tx1"/>
                </a:solidFill>
                <a:latin typeface="Bookman Old Style" panose="02050604050505020204" pitchFamily="18" charset="0"/>
                <a:ea typeface="Batang" panose="02030600000101010101" pitchFamily="18" charset="-127"/>
              </a:rPr>
              <a:t>¿Cuál fue el número de personas beneficiadas por la prestación del Servicio Social?</a:t>
            </a:r>
          </a:p>
          <a:p>
            <a:pPr marL="214304" indent="-214304" algn="just">
              <a:buFont typeface="Wingdings" panose="05000000000000000000" pitchFamily="2" charset="2"/>
              <a:buChar char="q"/>
            </a:pPr>
            <a:r>
              <a:rPr lang="es-MX" sz="1100" dirty="0">
                <a:solidFill>
                  <a:schemeClr val="tx1"/>
                </a:solidFill>
                <a:latin typeface="Bookman Old Style" panose="02050604050505020204" pitchFamily="18" charset="0"/>
                <a:ea typeface="Batang" panose="02030600000101010101" pitchFamily="18" charset="-127"/>
              </a:rPr>
              <a:t>Agregar un comentario si así lo deseas, de la experiencia obtenida durante la prestación del Servicio Social.</a:t>
            </a:r>
          </a:p>
          <a:p>
            <a:pPr marL="214304" indent="-214304" algn="just">
              <a:buFont typeface="Wingdings" panose="05000000000000000000" pitchFamily="2" charset="2"/>
              <a:buChar char="q"/>
            </a:pPr>
            <a:r>
              <a:rPr lang="es-MX" sz="1100" dirty="0">
                <a:solidFill>
                  <a:schemeClr val="tx1"/>
                </a:solidFill>
                <a:latin typeface="Bookman Old Style" panose="02050604050505020204" pitchFamily="18" charset="0"/>
                <a:ea typeface="Batang" panose="02030600000101010101" pitchFamily="18" charset="-127"/>
              </a:rPr>
              <a:t>Este formato será firmado por la Responsable del Programa: Lic. María Gabriela Cervantes Sánchez. </a:t>
            </a:r>
          </a:p>
        </p:txBody>
      </p:sp>
      <p:cxnSp>
        <p:nvCxnSpPr>
          <p:cNvPr id="14" name="Conector recto de flecha 13">
            <a:extLst>
              <a:ext uri="{FF2B5EF4-FFF2-40B4-BE49-F238E27FC236}">
                <a16:creationId xmlns:a16="http://schemas.microsoft.com/office/drawing/2014/main" id="{C8AB5067-6DEC-4335-8332-9CD493FFD1A0}"/>
              </a:ext>
            </a:extLst>
          </p:cNvPr>
          <p:cNvCxnSpPr>
            <a:cxnSpLocks/>
          </p:cNvCxnSpPr>
          <p:nvPr/>
        </p:nvCxnSpPr>
        <p:spPr>
          <a:xfrm flipH="1" flipV="1">
            <a:off x="3144253" y="4475748"/>
            <a:ext cx="2406315" cy="930441"/>
          </a:xfrm>
          <a:prstGeom prst="straightConnector1">
            <a:avLst/>
          </a:prstGeom>
          <a:ln w="28575">
            <a:solidFill>
              <a:srgbClr val="C00000"/>
            </a:solidFill>
            <a:tailEnd type="triangle"/>
          </a:ln>
        </p:spPr>
        <p:style>
          <a:lnRef idx="1">
            <a:schemeClr val="accent2"/>
          </a:lnRef>
          <a:fillRef idx="0">
            <a:schemeClr val="accent2"/>
          </a:fillRef>
          <a:effectRef idx="0">
            <a:schemeClr val="accent2"/>
          </a:effectRef>
          <a:fontRef idx="minor">
            <a:schemeClr val="tx1"/>
          </a:fontRef>
        </p:style>
      </p:cxnSp>
      <p:pic>
        <p:nvPicPr>
          <p:cNvPr id="7" name="Imagen 6">
            <a:extLst>
              <a:ext uri="{FF2B5EF4-FFF2-40B4-BE49-F238E27FC236}">
                <a16:creationId xmlns:a16="http://schemas.microsoft.com/office/drawing/2014/main" id="{1200E8FB-8736-75D5-63F4-6FC10B88A26E}"/>
              </a:ext>
            </a:extLst>
          </p:cNvPr>
          <p:cNvPicPr>
            <a:picLocks noChangeAspect="1"/>
          </p:cNvPicPr>
          <p:nvPr/>
        </p:nvPicPr>
        <p:blipFill rotWithShape="1">
          <a:blip r:embed="rId4"/>
          <a:srcRect l="33039" t="31878" r="17745" b="4680"/>
          <a:stretch/>
        </p:blipFill>
        <p:spPr>
          <a:xfrm>
            <a:off x="273662" y="1834071"/>
            <a:ext cx="4800362" cy="4736702"/>
          </a:xfrm>
          <a:prstGeom prst="rect">
            <a:avLst/>
          </a:prstGeom>
        </p:spPr>
      </p:pic>
    </p:spTree>
    <p:extLst>
      <p:ext uri="{BB962C8B-B14F-4D97-AF65-F5344CB8AC3E}">
        <p14:creationId xmlns:p14="http://schemas.microsoft.com/office/powerpoint/2010/main" val="25818936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Fondo Liso Brillante Abstracto VI Brillante Del Color Oro Del Metal De La  Hoja Imagen de archivo - Imagen de abstracto, hoja: 118934461">
            <a:extLst>
              <a:ext uri="{FF2B5EF4-FFF2-40B4-BE49-F238E27FC236}">
                <a16:creationId xmlns:a16="http://schemas.microsoft.com/office/drawing/2014/main" id="{C2AA0419-9D72-45C8-AB62-C6DACD3A97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0F9B7C73-7EB7-49DD-83CB-2879B3D16BA9}"/>
              </a:ext>
            </a:extLst>
          </p:cNvPr>
          <p:cNvSpPr>
            <a:spLocks noGrp="1"/>
          </p:cNvSpPr>
          <p:nvPr>
            <p:ph type="title"/>
          </p:nvPr>
        </p:nvSpPr>
        <p:spPr>
          <a:xfrm>
            <a:off x="941045" y="472788"/>
            <a:ext cx="2609699" cy="583406"/>
          </a:xfrm>
        </p:spPr>
        <p:txBody>
          <a:bodyPr>
            <a:normAutofit fontScale="90000"/>
          </a:bodyPr>
          <a:lstStyle/>
          <a:p>
            <a:r>
              <a:rPr lang="es-MX" b="1" dirty="0">
                <a:latin typeface="Aharoni" panose="02010803020104030203" pitchFamily="2" charset="-79"/>
                <a:cs typeface="Aharoni" panose="02010803020104030203" pitchFamily="2" charset="-79"/>
              </a:rPr>
              <a:t>IMCED</a:t>
            </a:r>
          </a:p>
        </p:txBody>
      </p:sp>
      <p:pic>
        <p:nvPicPr>
          <p:cNvPr id="4" name="Imagen 3">
            <a:extLst>
              <a:ext uri="{FF2B5EF4-FFF2-40B4-BE49-F238E27FC236}">
                <a16:creationId xmlns:a16="http://schemas.microsoft.com/office/drawing/2014/main" id="{D68DBDCA-0EE5-4850-845E-9B9AC83B2F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01833"/>
            <a:ext cx="9144001" cy="144280"/>
          </a:xfrm>
          <a:prstGeom prst="rect">
            <a:avLst/>
          </a:prstGeom>
          <a:gradFill>
            <a:gsLst>
              <a:gs pos="6000">
                <a:schemeClr val="accent1">
                  <a:alpha val="62000"/>
                </a:schemeClr>
              </a:gs>
              <a:gs pos="43000">
                <a:schemeClr val="accent1">
                  <a:lumMod val="40000"/>
                  <a:lumOff val="60000"/>
                </a:schemeClr>
              </a:gs>
              <a:gs pos="100000">
                <a:srgbClr val="FF9900">
                  <a:shade val="100000"/>
                  <a:satMod val="115000"/>
                </a:srgbClr>
              </a:gs>
            </a:gsLst>
            <a:path path="circle">
              <a:fillToRect l="50000" t="50000" r="50000" b="50000"/>
            </a:path>
          </a:gradFill>
          <a:ln>
            <a:solidFill>
              <a:srgbClr val="FFC000"/>
            </a:solidFill>
          </a:ln>
          <a:effectLst>
            <a:outerShdw blurRad="152400" dist="317500" dir="5400000" sx="90000" sy="-19000" rotWithShape="0">
              <a:prstClr val="black">
                <a:alpha val="15000"/>
              </a:prstClr>
            </a:outerShdw>
            <a:reflection stA="55000" endPos="65000" dist="50800" dir="5400000" sy="-100000" algn="bl" rotWithShape="0"/>
          </a:effectLst>
        </p:spPr>
      </p:pic>
      <p:pic>
        <p:nvPicPr>
          <p:cNvPr id="1028" name="Picture 4" descr="Personaje De Dibujos Animados De Color Naranja Con Casco Y Signo Atención.  Fotos, Retratos, Imágenes Y Fotografía De Archivo Libres De Derecho. Image  12507792.">
            <a:extLst>
              <a:ext uri="{FF2B5EF4-FFF2-40B4-BE49-F238E27FC236}">
                <a16:creationId xmlns:a16="http://schemas.microsoft.com/office/drawing/2014/main" id="{97227637-010A-474A-802D-96629D4CD423}"/>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0000" b="96846" l="10000" r="90000"/>
                    </a14:imgEffect>
                  </a14:imgLayer>
                </a14:imgProps>
              </a:ext>
              <a:ext uri="{28A0092B-C50C-407E-A947-70E740481C1C}">
                <a14:useLocalDpi xmlns:a14="http://schemas.microsoft.com/office/drawing/2010/main" val="0"/>
              </a:ext>
            </a:extLst>
          </a:blip>
          <a:srcRect l="19872" t="7751" r="18928"/>
          <a:stretch/>
        </p:blipFill>
        <p:spPr bwMode="auto">
          <a:xfrm>
            <a:off x="6286431" y="2184498"/>
            <a:ext cx="2175044" cy="3278563"/>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8D496997-60A4-402E-9368-585ACD1D718D}"/>
              </a:ext>
            </a:extLst>
          </p:cNvPr>
          <p:cNvSpPr txBox="1"/>
          <p:nvPr/>
        </p:nvSpPr>
        <p:spPr>
          <a:xfrm>
            <a:off x="6286438" y="1726330"/>
            <a:ext cx="2428511" cy="415498"/>
          </a:xfrm>
          <a:prstGeom prst="rect">
            <a:avLst/>
          </a:prstGeom>
          <a:noFill/>
        </p:spPr>
        <p:txBody>
          <a:bodyPr wrap="square" rtlCol="0">
            <a:spAutoFit/>
          </a:bodyPr>
          <a:lstStyle/>
          <a:p>
            <a:pPr algn="ctr"/>
            <a:r>
              <a:rPr lang="es-MX" sz="2100" b="1" spc="75" dirty="0">
                <a:solidFill>
                  <a:srgbClr val="C00000"/>
                </a:solidFill>
                <a:latin typeface="Arial Rounded MT Bold" panose="020F0704030504030204" pitchFamily="34" charset="0"/>
              </a:rPr>
              <a:t>IMPORTANTE</a:t>
            </a:r>
            <a:endParaRPr lang="es-MX" sz="1500" b="1" spc="75" dirty="0">
              <a:solidFill>
                <a:srgbClr val="C00000"/>
              </a:solidFill>
              <a:latin typeface="Arial Rounded MT Bold" panose="020F0704030504030204" pitchFamily="34" charset="0"/>
            </a:endParaRPr>
          </a:p>
        </p:txBody>
      </p:sp>
      <p:sp>
        <p:nvSpPr>
          <p:cNvPr id="8" name="Globo: línea 7">
            <a:extLst>
              <a:ext uri="{FF2B5EF4-FFF2-40B4-BE49-F238E27FC236}">
                <a16:creationId xmlns:a16="http://schemas.microsoft.com/office/drawing/2014/main" id="{3FA8E6BA-4573-49CF-945F-33723B4C1B64}"/>
              </a:ext>
            </a:extLst>
          </p:cNvPr>
          <p:cNvSpPr/>
          <p:nvPr/>
        </p:nvSpPr>
        <p:spPr>
          <a:xfrm>
            <a:off x="1178138" y="1999047"/>
            <a:ext cx="3967089" cy="3278563"/>
          </a:xfrm>
          <a:prstGeom prst="borderCallout1">
            <a:avLst>
              <a:gd name="adj1" fmla="val 20557"/>
              <a:gd name="adj2" fmla="val -547"/>
              <a:gd name="adj3" fmla="val 21010"/>
              <a:gd name="adj4" fmla="val 100497"/>
            </a:avLst>
          </a:prstGeom>
          <a:solidFill>
            <a:schemeClr val="accent4"/>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04" indent="-214304" algn="just">
              <a:buFont typeface="Wingdings" panose="05000000000000000000" pitchFamily="2" charset="2"/>
              <a:buChar char="q"/>
            </a:pPr>
            <a:endParaRPr lang="es-MX" sz="938" b="1" dirty="0">
              <a:solidFill>
                <a:schemeClr val="tx1"/>
              </a:solidFill>
              <a:latin typeface="Bookman Old Style" panose="02050604050505020204" pitchFamily="18" charset="0"/>
              <a:ea typeface="Batang" panose="02030600000101010101" pitchFamily="18" charset="-127"/>
            </a:endParaRPr>
          </a:p>
          <a:p>
            <a:pPr marL="214304" indent="-214304" algn="just">
              <a:buFont typeface="Wingdings" panose="05000000000000000000" pitchFamily="2" charset="2"/>
              <a:buChar char="q"/>
            </a:pPr>
            <a:endParaRPr lang="es-MX" sz="938" b="1" dirty="0">
              <a:solidFill>
                <a:schemeClr val="tx1"/>
              </a:solidFill>
              <a:latin typeface="Bookman Old Style" panose="02050604050505020204" pitchFamily="18" charset="0"/>
              <a:ea typeface="Batang" panose="02030600000101010101" pitchFamily="18" charset="-127"/>
            </a:endParaRPr>
          </a:p>
          <a:p>
            <a:pPr marL="214304" indent="-214304" algn="just">
              <a:buFont typeface="Wingdings" panose="05000000000000000000" pitchFamily="2" charset="2"/>
              <a:buChar char="q"/>
            </a:pPr>
            <a:endParaRPr lang="es-MX" sz="938" b="1" dirty="0">
              <a:solidFill>
                <a:schemeClr val="tx1"/>
              </a:solidFill>
              <a:latin typeface="Bookman Old Style" panose="02050604050505020204" pitchFamily="18" charset="0"/>
              <a:ea typeface="Batang" panose="02030600000101010101" pitchFamily="18" charset="-127"/>
            </a:endParaRPr>
          </a:p>
          <a:p>
            <a:pPr marL="214304" indent="-214304" algn="just">
              <a:buFont typeface="Wingdings" panose="05000000000000000000" pitchFamily="2" charset="2"/>
              <a:buChar char="q"/>
            </a:pPr>
            <a:endParaRPr lang="es-MX" sz="938" b="1" dirty="0">
              <a:solidFill>
                <a:schemeClr val="tx1"/>
              </a:solidFill>
              <a:latin typeface="Bookman Old Style" panose="02050604050505020204" pitchFamily="18" charset="0"/>
              <a:ea typeface="Batang" panose="02030600000101010101" pitchFamily="18" charset="-127"/>
            </a:endParaRPr>
          </a:p>
          <a:p>
            <a:pPr algn="just"/>
            <a:r>
              <a:rPr lang="es-MX" sz="938" dirty="0">
                <a:solidFill>
                  <a:schemeClr val="tx1"/>
                </a:solidFill>
                <a:latin typeface="Bookman Old Style" panose="02050604050505020204" pitchFamily="18" charset="0"/>
                <a:ea typeface="Batang" panose="02030600000101010101" pitchFamily="18" charset="-127"/>
              </a:rPr>
              <a:t>El Oficio de Término lo expide el responsable de la Institución donde realizaste el Servicio Social, en hoja membretada, debe estar firmado y sellado, dirigida a la Lic. Luz Selene Archundia Sánchez, Subdirectora de Servicio Social y Pasantes del Instituto de la Juventud Michoacana, debe contener lo siguiente:</a:t>
            </a:r>
          </a:p>
          <a:p>
            <a:pPr marL="214304" indent="-214304" algn="just">
              <a:buFont typeface="Wingdings" panose="05000000000000000000" pitchFamily="2" charset="2"/>
              <a:buChar char="q"/>
            </a:pPr>
            <a:endParaRPr lang="es-MX" sz="938" dirty="0">
              <a:solidFill>
                <a:schemeClr val="tx1"/>
              </a:solidFill>
              <a:latin typeface="Bookman Old Style" panose="02050604050505020204" pitchFamily="18" charset="0"/>
              <a:ea typeface="Batang" panose="02030600000101010101" pitchFamily="18" charset="-127"/>
            </a:endParaRPr>
          </a:p>
          <a:p>
            <a:pPr marL="557184" lvl="1" indent="-214304" algn="just">
              <a:buFont typeface="Wingdings" panose="05000000000000000000" pitchFamily="2" charset="2"/>
              <a:buChar char="§"/>
            </a:pPr>
            <a:r>
              <a:rPr lang="es-MX" sz="938" dirty="0">
                <a:solidFill>
                  <a:schemeClr val="tx1"/>
                </a:solidFill>
                <a:latin typeface="Bookman Old Style" panose="02050604050505020204" pitchFamily="18" charset="0"/>
                <a:ea typeface="Batang" panose="02030600000101010101" pitchFamily="18" charset="-127"/>
              </a:rPr>
              <a:t>Tu nombre completo</a:t>
            </a:r>
          </a:p>
          <a:p>
            <a:pPr marL="557184" lvl="1" indent="-214304" algn="just">
              <a:buFont typeface="Wingdings" panose="05000000000000000000" pitchFamily="2" charset="2"/>
              <a:buChar char="§"/>
            </a:pPr>
            <a:r>
              <a:rPr lang="es-MX" sz="938" dirty="0">
                <a:solidFill>
                  <a:schemeClr val="tx1"/>
                </a:solidFill>
                <a:latin typeface="Bookman Old Style" panose="02050604050505020204" pitchFamily="18" charset="0"/>
                <a:ea typeface="Batang" panose="02030600000101010101" pitchFamily="18" charset="-127"/>
              </a:rPr>
              <a:t>Licenciatura</a:t>
            </a:r>
          </a:p>
          <a:p>
            <a:pPr marL="557184" lvl="1" indent="-214304" algn="just">
              <a:buFont typeface="Wingdings" panose="05000000000000000000" pitchFamily="2" charset="2"/>
              <a:buChar char="§"/>
            </a:pPr>
            <a:r>
              <a:rPr lang="es-MX" sz="938" dirty="0">
                <a:solidFill>
                  <a:schemeClr val="tx1"/>
                </a:solidFill>
                <a:latin typeface="Bookman Old Style" panose="02050604050505020204" pitchFamily="18" charset="0"/>
                <a:ea typeface="Batang" panose="02030600000101010101" pitchFamily="18" charset="-127"/>
              </a:rPr>
              <a:t>Las horas realizadas</a:t>
            </a:r>
          </a:p>
          <a:p>
            <a:pPr marL="557184" lvl="1" indent="-214304" algn="just">
              <a:buFont typeface="Wingdings" panose="05000000000000000000" pitchFamily="2" charset="2"/>
              <a:buChar char="§"/>
            </a:pPr>
            <a:r>
              <a:rPr lang="es-MX" sz="938" dirty="0">
                <a:solidFill>
                  <a:schemeClr val="tx1"/>
                </a:solidFill>
                <a:latin typeface="Bookman Old Style" panose="02050604050505020204" pitchFamily="18" charset="0"/>
                <a:ea typeface="Batang" panose="02030600000101010101" pitchFamily="18" charset="-127"/>
              </a:rPr>
              <a:t>Que especifique claramente que has concluido satisfactoriamente el Servicio Social.</a:t>
            </a:r>
          </a:p>
          <a:p>
            <a:pPr marL="557184" lvl="1" indent="-214304" algn="just">
              <a:buFont typeface="Wingdings" panose="05000000000000000000" pitchFamily="2" charset="2"/>
              <a:buChar char="§"/>
            </a:pPr>
            <a:r>
              <a:rPr lang="es-MX" sz="938" dirty="0">
                <a:solidFill>
                  <a:schemeClr val="tx1"/>
                </a:solidFill>
                <a:latin typeface="Bookman Old Style" panose="02050604050505020204" pitchFamily="18" charset="0"/>
                <a:ea typeface="Batang" panose="02030600000101010101" pitchFamily="18" charset="-127"/>
              </a:rPr>
              <a:t>Las fechas en que realizaste tu Servicio Social (deberán ser las mismas del Oficio de Aceptación). La entrega de los documentos finales deben ser  entregados dentro de los 10 días en que terminaste el servicio.  </a:t>
            </a:r>
          </a:p>
        </p:txBody>
      </p:sp>
      <p:sp>
        <p:nvSpPr>
          <p:cNvPr id="10" name="CuadroTexto 9">
            <a:extLst>
              <a:ext uri="{FF2B5EF4-FFF2-40B4-BE49-F238E27FC236}">
                <a16:creationId xmlns:a16="http://schemas.microsoft.com/office/drawing/2014/main" id="{88D93725-3698-4C75-9B0B-628366B09F1C}"/>
              </a:ext>
            </a:extLst>
          </p:cNvPr>
          <p:cNvSpPr txBox="1"/>
          <p:nvPr/>
        </p:nvSpPr>
        <p:spPr>
          <a:xfrm>
            <a:off x="1988826" y="2150542"/>
            <a:ext cx="2015198" cy="300210"/>
          </a:xfrm>
          <a:prstGeom prst="rect">
            <a:avLst/>
          </a:prstGeom>
          <a:noFill/>
        </p:spPr>
        <p:txBody>
          <a:bodyPr wrap="square" rtlCol="0">
            <a:spAutoFit/>
          </a:bodyPr>
          <a:lstStyle/>
          <a:p>
            <a:pPr algn="ctr"/>
            <a:r>
              <a:rPr lang="es-MX" sz="1351" b="1" dirty="0">
                <a:latin typeface="Times New Roman" panose="02020603050405020304" pitchFamily="18" charset="0"/>
                <a:cs typeface="Times New Roman" panose="02020603050405020304" pitchFamily="18" charset="0"/>
              </a:rPr>
              <a:t>OFICIO DE TÉRMINO</a:t>
            </a:r>
          </a:p>
        </p:txBody>
      </p:sp>
    </p:spTree>
    <p:extLst>
      <p:ext uri="{BB962C8B-B14F-4D97-AF65-F5344CB8AC3E}">
        <p14:creationId xmlns:p14="http://schemas.microsoft.com/office/powerpoint/2010/main" val="37218308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Fondo Liso Brillante Abstracto VI Brillante Del Color Oro Del Metal De La  Hoja Imagen de archivo - Imagen de abstracto, hoja: 118934461">
            <a:extLst>
              <a:ext uri="{FF2B5EF4-FFF2-40B4-BE49-F238E27FC236}">
                <a16:creationId xmlns:a16="http://schemas.microsoft.com/office/drawing/2014/main" id="{C2AA0419-9D72-45C8-AB62-C6DACD3A97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0F9B7C73-7EB7-49DD-83CB-2879B3D16BA9}"/>
              </a:ext>
            </a:extLst>
          </p:cNvPr>
          <p:cNvSpPr>
            <a:spLocks noGrp="1"/>
          </p:cNvSpPr>
          <p:nvPr>
            <p:ph type="title"/>
          </p:nvPr>
        </p:nvSpPr>
        <p:spPr>
          <a:xfrm>
            <a:off x="916928" y="602601"/>
            <a:ext cx="2213134" cy="583406"/>
          </a:xfrm>
        </p:spPr>
        <p:txBody>
          <a:bodyPr>
            <a:normAutofit fontScale="90000"/>
          </a:bodyPr>
          <a:lstStyle/>
          <a:p>
            <a:r>
              <a:rPr lang="es-MX" b="1" dirty="0">
                <a:latin typeface="Aharoni" panose="02010803020104030203" pitchFamily="2" charset="-79"/>
                <a:cs typeface="Aharoni" panose="02010803020104030203" pitchFamily="2" charset="-79"/>
              </a:rPr>
              <a:t>IMCED</a:t>
            </a:r>
          </a:p>
        </p:txBody>
      </p:sp>
      <p:pic>
        <p:nvPicPr>
          <p:cNvPr id="4" name="Imagen 3">
            <a:extLst>
              <a:ext uri="{FF2B5EF4-FFF2-40B4-BE49-F238E27FC236}">
                <a16:creationId xmlns:a16="http://schemas.microsoft.com/office/drawing/2014/main" id="{D68DBDCA-0EE5-4850-845E-9B9AC83B2F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55143"/>
            <a:ext cx="9144001" cy="144280"/>
          </a:xfrm>
          <a:prstGeom prst="rect">
            <a:avLst/>
          </a:prstGeom>
          <a:gradFill>
            <a:gsLst>
              <a:gs pos="6000">
                <a:schemeClr val="accent1">
                  <a:alpha val="62000"/>
                </a:schemeClr>
              </a:gs>
              <a:gs pos="43000">
                <a:schemeClr val="accent1">
                  <a:lumMod val="40000"/>
                  <a:lumOff val="60000"/>
                </a:schemeClr>
              </a:gs>
              <a:gs pos="100000">
                <a:srgbClr val="FF9900">
                  <a:shade val="100000"/>
                  <a:satMod val="115000"/>
                </a:srgbClr>
              </a:gs>
            </a:gsLst>
            <a:path path="circle">
              <a:fillToRect l="50000" t="50000" r="50000" b="50000"/>
            </a:path>
          </a:gradFill>
          <a:ln>
            <a:solidFill>
              <a:srgbClr val="FFC000"/>
            </a:solidFill>
          </a:ln>
          <a:effectLst>
            <a:outerShdw blurRad="152400" dist="317500" dir="5400000" sx="90000" sy="-19000" rotWithShape="0">
              <a:prstClr val="black">
                <a:alpha val="15000"/>
              </a:prstClr>
            </a:outerShdw>
            <a:reflection stA="55000" endPos="65000" dist="50800" dir="5400000" sy="-100000" algn="bl" rotWithShape="0"/>
          </a:effectLst>
        </p:spPr>
      </p:pic>
      <p:sp>
        <p:nvSpPr>
          <p:cNvPr id="6" name="Globo: línea 5">
            <a:extLst>
              <a:ext uri="{FF2B5EF4-FFF2-40B4-BE49-F238E27FC236}">
                <a16:creationId xmlns:a16="http://schemas.microsoft.com/office/drawing/2014/main" id="{131DDA8F-FE52-47A7-A8EA-633B62620311}"/>
              </a:ext>
            </a:extLst>
          </p:cNvPr>
          <p:cNvSpPr/>
          <p:nvPr/>
        </p:nvSpPr>
        <p:spPr>
          <a:xfrm>
            <a:off x="5335299" y="2676189"/>
            <a:ext cx="3277035" cy="1387838"/>
          </a:xfrm>
          <a:prstGeom prst="borderCallout1">
            <a:avLst>
              <a:gd name="adj1" fmla="val 52049"/>
              <a:gd name="adj2" fmla="val 224"/>
              <a:gd name="adj3" fmla="val 1744"/>
              <a:gd name="adj4" fmla="val -75660"/>
            </a:avLst>
          </a:prstGeom>
          <a:solidFill>
            <a:schemeClr val="accent4"/>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100" b="1" dirty="0">
                <a:solidFill>
                  <a:schemeClr val="tx1"/>
                </a:solidFill>
                <a:latin typeface="Bookman Old Style" panose="02050604050505020204" pitchFamily="18" charset="0"/>
                <a:ea typeface="Batang" panose="02030600000101010101" pitchFamily="18" charset="-127"/>
              </a:rPr>
              <a:t>PROGRAMAS DE SERVICIO SOCIAL: </a:t>
            </a:r>
          </a:p>
          <a:p>
            <a:pPr algn="ctr"/>
            <a:r>
              <a:rPr lang="es-MX" sz="1100" dirty="0">
                <a:solidFill>
                  <a:schemeClr val="tx1"/>
                </a:solidFill>
                <a:latin typeface="Bookman Old Style" panose="02050604050505020204" pitchFamily="18" charset="0"/>
                <a:ea typeface="Batang" panose="02030600000101010101" pitchFamily="18" charset="-127"/>
              </a:rPr>
              <a:t>Recuerda que el programa cambia dependiendo la Licenciatura que cursas. </a:t>
            </a:r>
          </a:p>
        </p:txBody>
      </p:sp>
      <p:pic>
        <p:nvPicPr>
          <p:cNvPr id="10" name="Imagen 9">
            <a:extLst>
              <a:ext uri="{FF2B5EF4-FFF2-40B4-BE49-F238E27FC236}">
                <a16:creationId xmlns:a16="http://schemas.microsoft.com/office/drawing/2014/main" id="{9C0D363B-459C-441A-A004-0D6302F8A135}"/>
              </a:ext>
            </a:extLst>
          </p:cNvPr>
          <p:cNvPicPr/>
          <p:nvPr/>
        </p:nvPicPr>
        <p:blipFill rotWithShape="1">
          <a:blip r:embed="rId4">
            <a:extLst>
              <a:ext uri="{28A0092B-C50C-407E-A947-70E740481C1C}">
                <a14:useLocalDpi xmlns:a14="http://schemas.microsoft.com/office/drawing/2010/main" val="0"/>
              </a:ext>
            </a:extLst>
          </a:blip>
          <a:srcRect b="7909"/>
          <a:stretch/>
        </p:blipFill>
        <p:spPr bwMode="auto">
          <a:xfrm>
            <a:off x="594892" y="1674759"/>
            <a:ext cx="3977108" cy="4900667"/>
          </a:xfrm>
          <a:prstGeom prst="rect">
            <a:avLst/>
          </a:prstGeom>
          <a:noFill/>
          <a:ln>
            <a:noFill/>
          </a:ln>
          <a:extLst>
            <a:ext uri="{53640926-AAD7-44D8-BBD7-CCE9431645EC}">
              <a14:shadowObscured xmlns:a14="http://schemas.microsoft.com/office/drawing/2010/main"/>
            </a:ext>
          </a:extLst>
        </p:spPr>
      </p:pic>
      <p:sp>
        <p:nvSpPr>
          <p:cNvPr id="12" name="CuadroTexto 11">
            <a:extLst>
              <a:ext uri="{FF2B5EF4-FFF2-40B4-BE49-F238E27FC236}">
                <a16:creationId xmlns:a16="http://schemas.microsoft.com/office/drawing/2014/main" id="{367CB182-41C1-483D-BE3B-EAE4C4496557}"/>
              </a:ext>
            </a:extLst>
          </p:cNvPr>
          <p:cNvSpPr txBox="1"/>
          <p:nvPr/>
        </p:nvSpPr>
        <p:spPr>
          <a:xfrm>
            <a:off x="4906843" y="5144265"/>
            <a:ext cx="3793288" cy="1431161"/>
          </a:xfrm>
          <a:prstGeom prst="rect">
            <a:avLst/>
          </a:prstGeom>
          <a:noFill/>
        </p:spPr>
        <p:txBody>
          <a:bodyPr wrap="square" rtlCol="0">
            <a:spAutoFit/>
          </a:bodyPr>
          <a:lstStyle/>
          <a:p>
            <a:pPr algn="ctr"/>
            <a:r>
              <a:rPr lang="es-MX" sz="900" b="1" dirty="0">
                <a:latin typeface="Bookman Old Style" panose="02050604050505020204" pitchFamily="18" charset="0"/>
                <a:ea typeface="Batang" panose="02030600000101010101" pitchFamily="18" charset="-127"/>
              </a:rPr>
              <a:t>Elaborado por: </a:t>
            </a:r>
          </a:p>
          <a:p>
            <a:pPr algn="ctr"/>
            <a:endParaRPr lang="es-MX" sz="900" b="1" dirty="0">
              <a:latin typeface="Bookman Old Style" panose="02050604050505020204" pitchFamily="18" charset="0"/>
              <a:ea typeface="Batang" panose="02030600000101010101" pitchFamily="18" charset="-127"/>
            </a:endParaRPr>
          </a:p>
          <a:p>
            <a:pPr algn="ctr"/>
            <a:r>
              <a:rPr lang="es-MX" sz="900" b="1" dirty="0">
                <a:latin typeface="Lucida Calligraphy" panose="03010101010101010101" pitchFamily="66" charset="0"/>
              </a:rPr>
              <a:t>Lic. María Gabriela Cervantes Sánchez. </a:t>
            </a:r>
          </a:p>
          <a:p>
            <a:pPr algn="ctr"/>
            <a:r>
              <a:rPr lang="es-MX" sz="825" b="1" dirty="0">
                <a:latin typeface="Lucida Calligraphy" panose="03010101010101010101" pitchFamily="66" charset="0"/>
              </a:rPr>
              <a:t>Responsable del Área de Servicio Social de IMCED.</a:t>
            </a:r>
          </a:p>
          <a:p>
            <a:pPr algn="ctr"/>
            <a:endParaRPr lang="es-MX" sz="825" b="1" dirty="0">
              <a:latin typeface="Lucida Calligraphy" panose="03010101010101010101" pitchFamily="66" charset="0"/>
            </a:endParaRPr>
          </a:p>
          <a:p>
            <a:pPr algn="ctr"/>
            <a:endParaRPr lang="es-MX" sz="825" dirty="0">
              <a:latin typeface="Lucida Calligraphy" panose="03010101010101010101" pitchFamily="66" charset="0"/>
            </a:endParaRPr>
          </a:p>
          <a:p>
            <a:pPr algn="ctr"/>
            <a:endParaRPr lang="es-MX" sz="825" dirty="0">
              <a:latin typeface="Lucida Calligraphy" panose="03010101010101010101" pitchFamily="66" charset="0"/>
            </a:endParaRPr>
          </a:p>
          <a:p>
            <a:pPr algn="ctr"/>
            <a:endParaRPr lang="es-MX" sz="900" b="1" dirty="0">
              <a:latin typeface="Bookman Old Style" panose="02050604050505020204" pitchFamily="18" charset="0"/>
              <a:ea typeface="Batang" panose="02030600000101010101" pitchFamily="18" charset="-127"/>
            </a:endParaRPr>
          </a:p>
          <a:p>
            <a:pPr algn="r"/>
            <a:r>
              <a:rPr lang="es-MX" sz="900" b="1" dirty="0">
                <a:latin typeface="Bookman Old Style" panose="02050604050505020204" pitchFamily="18" charset="0"/>
                <a:ea typeface="Batang" panose="02030600000101010101" pitchFamily="18" charset="-127"/>
              </a:rPr>
              <a:t>Mayo del 2024</a:t>
            </a:r>
            <a:r>
              <a:rPr lang="es-MX" sz="900" dirty="0">
                <a:latin typeface="Lucida Calligraphy" panose="03010101010101010101" pitchFamily="66" charset="0"/>
              </a:rPr>
              <a:t>.</a:t>
            </a:r>
          </a:p>
          <a:p>
            <a:pPr algn="ctr"/>
            <a:endParaRPr lang="es-MX" sz="900" dirty="0">
              <a:latin typeface="Lucida Calligraphy" panose="03010101010101010101" pitchFamily="66" charset="0"/>
            </a:endParaRPr>
          </a:p>
        </p:txBody>
      </p:sp>
    </p:spTree>
    <p:extLst>
      <p:ext uri="{BB962C8B-B14F-4D97-AF65-F5344CB8AC3E}">
        <p14:creationId xmlns:p14="http://schemas.microsoft.com/office/powerpoint/2010/main" val="1111231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descr="Fondo Liso Brillante Abstracto VI Brillante Del Color Oro Del Metal De La  Hoja Imagen de archivo - Imagen de abstracto, hoja: 118934461">
            <a:extLst>
              <a:ext uri="{FF2B5EF4-FFF2-40B4-BE49-F238E27FC236}">
                <a16:creationId xmlns:a16="http://schemas.microsoft.com/office/drawing/2014/main" id="{BAAC2BB8-E492-4865-BF85-058BA877CE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44" y="0"/>
            <a:ext cx="914399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id="{D68DBDCA-0EE5-4850-845E-9B9AC83B2F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 y="929410"/>
            <a:ext cx="9144001" cy="150041"/>
          </a:xfrm>
          <a:prstGeom prst="rect">
            <a:avLst/>
          </a:prstGeom>
          <a:gradFill>
            <a:gsLst>
              <a:gs pos="6000">
                <a:schemeClr val="accent1">
                  <a:alpha val="62000"/>
                </a:schemeClr>
              </a:gs>
              <a:gs pos="43000">
                <a:schemeClr val="accent1">
                  <a:lumMod val="40000"/>
                  <a:lumOff val="60000"/>
                </a:schemeClr>
              </a:gs>
              <a:gs pos="100000">
                <a:srgbClr val="FF9900">
                  <a:shade val="100000"/>
                  <a:satMod val="115000"/>
                </a:srgbClr>
              </a:gs>
            </a:gsLst>
            <a:path path="circle">
              <a:fillToRect l="50000" t="50000" r="50000" b="50000"/>
            </a:path>
          </a:gradFill>
          <a:ln>
            <a:solidFill>
              <a:srgbClr val="FFC000"/>
            </a:solidFill>
          </a:ln>
          <a:effectLst>
            <a:glow rad="787400">
              <a:schemeClr val="accent1">
                <a:alpha val="0"/>
              </a:schemeClr>
            </a:glow>
            <a:outerShdw blurRad="152400" dist="317500" dir="5400000" sx="90000" sy="-19000" rotWithShape="0">
              <a:prstClr val="black">
                <a:alpha val="15000"/>
              </a:prstClr>
            </a:outerShdw>
            <a:reflection stA="0" endPos="65000" dist="50800" dir="5400000" sy="-100000" algn="bl" rotWithShape="0"/>
            <a:softEdge rad="0"/>
          </a:effectLst>
        </p:spPr>
      </p:pic>
      <p:sp>
        <p:nvSpPr>
          <p:cNvPr id="2" name="Título 1">
            <a:extLst>
              <a:ext uri="{FF2B5EF4-FFF2-40B4-BE49-F238E27FC236}">
                <a16:creationId xmlns:a16="http://schemas.microsoft.com/office/drawing/2014/main" id="{0F9B7C73-7EB7-49DD-83CB-2879B3D16BA9}"/>
              </a:ext>
            </a:extLst>
          </p:cNvPr>
          <p:cNvSpPr>
            <a:spLocks noGrp="1"/>
          </p:cNvSpPr>
          <p:nvPr>
            <p:ph type="title"/>
          </p:nvPr>
        </p:nvSpPr>
        <p:spPr>
          <a:xfrm>
            <a:off x="719325" y="414453"/>
            <a:ext cx="1950297" cy="370729"/>
          </a:xfrm>
        </p:spPr>
        <p:txBody>
          <a:bodyPr>
            <a:normAutofit fontScale="90000"/>
          </a:bodyPr>
          <a:lstStyle/>
          <a:p>
            <a:r>
              <a:rPr lang="es-MX" b="1" dirty="0">
                <a:solidFill>
                  <a:schemeClr val="accent1">
                    <a:lumMod val="75000"/>
                  </a:schemeClr>
                </a:solidFill>
                <a:latin typeface="Aharoni" panose="02010803020104030203" pitchFamily="2" charset="-79"/>
                <a:cs typeface="Aharoni" panose="02010803020104030203" pitchFamily="2" charset="-79"/>
              </a:rPr>
              <a:t>IMCED</a:t>
            </a:r>
          </a:p>
        </p:txBody>
      </p:sp>
      <p:sp>
        <p:nvSpPr>
          <p:cNvPr id="18" name="CuadroTexto 17">
            <a:extLst>
              <a:ext uri="{FF2B5EF4-FFF2-40B4-BE49-F238E27FC236}">
                <a16:creationId xmlns:a16="http://schemas.microsoft.com/office/drawing/2014/main" id="{B443D1F0-58C9-4714-A030-28F597F80216}"/>
              </a:ext>
            </a:extLst>
          </p:cNvPr>
          <p:cNvSpPr txBox="1"/>
          <p:nvPr/>
        </p:nvSpPr>
        <p:spPr>
          <a:xfrm>
            <a:off x="2495840" y="372549"/>
            <a:ext cx="6391719" cy="323165"/>
          </a:xfrm>
          <a:prstGeom prst="rect">
            <a:avLst/>
          </a:prstGeom>
          <a:gradFill>
            <a:gsLst>
              <a:gs pos="0">
                <a:schemeClr val="accent2">
                  <a:lumMod val="75000"/>
                </a:schemeClr>
              </a:gs>
              <a:gs pos="0">
                <a:schemeClr val="accent1">
                  <a:lumMod val="40000"/>
                  <a:lumOff val="60000"/>
                </a:schemeClr>
              </a:gs>
              <a:gs pos="71000">
                <a:srgbClr val="FF9900">
                  <a:shade val="100000"/>
                  <a:satMod val="115000"/>
                </a:srgbClr>
              </a:gs>
            </a:gsLst>
            <a:path path="circle">
              <a:fillToRect l="50000" t="50000" r="50000" b="50000"/>
            </a:path>
          </a:gradFill>
        </p:spPr>
        <p:txBody>
          <a:bodyPr wrap="square" rtlCol="0">
            <a:spAutoFit/>
          </a:bodyPr>
          <a:lstStyle/>
          <a:p>
            <a:pPr algn="ctr"/>
            <a:r>
              <a:rPr lang="es-MX" sz="1500" b="1" spc="75" dirty="0">
                <a:latin typeface="Arial Rounded MT Bold" panose="020F0704030504030204" pitchFamily="34" charset="0"/>
              </a:rPr>
              <a:t>SOLICITUD DE REGISTRO: Consta de TRES apartados</a:t>
            </a:r>
          </a:p>
        </p:txBody>
      </p:sp>
      <p:sp>
        <p:nvSpPr>
          <p:cNvPr id="29" name="AutoShape 8">
            <a:extLst>
              <a:ext uri="{FF2B5EF4-FFF2-40B4-BE49-F238E27FC236}">
                <a16:creationId xmlns:a16="http://schemas.microsoft.com/office/drawing/2014/main" id="{809BA9E6-C72C-4FC0-B086-F6A3A5FB922C}"/>
              </a:ext>
            </a:extLst>
          </p:cNvPr>
          <p:cNvSpPr>
            <a:spLocks noChangeAspect="1" noChangeArrowheads="1"/>
          </p:cNvSpPr>
          <p:nvPr/>
        </p:nvSpPr>
        <p:spPr bwMode="auto">
          <a:xfrm>
            <a:off x="4457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1" rIns="68580" bIns="34291" numCol="1" anchor="t" anchorCtr="0" compatLnSpc="1">
            <a:prstTxWarp prst="textNoShape">
              <a:avLst/>
            </a:prstTxWarp>
          </a:bodyPr>
          <a:lstStyle/>
          <a:p>
            <a:endParaRPr lang="es-MX" sz="1351"/>
          </a:p>
        </p:txBody>
      </p:sp>
      <p:pic>
        <p:nvPicPr>
          <p:cNvPr id="9" name="Imagen 8">
            <a:extLst>
              <a:ext uri="{FF2B5EF4-FFF2-40B4-BE49-F238E27FC236}">
                <a16:creationId xmlns:a16="http://schemas.microsoft.com/office/drawing/2014/main" id="{98ECDABE-4AF0-8B17-E0CC-50380A55D4EA}"/>
              </a:ext>
            </a:extLst>
          </p:cNvPr>
          <p:cNvPicPr>
            <a:picLocks noChangeAspect="1"/>
          </p:cNvPicPr>
          <p:nvPr/>
        </p:nvPicPr>
        <p:blipFill rotWithShape="1">
          <a:blip r:embed="rId4"/>
          <a:srcRect l="12223" t="13370" r="12992" b="35096"/>
          <a:stretch/>
        </p:blipFill>
        <p:spPr bwMode="auto">
          <a:xfrm>
            <a:off x="253696" y="1777132"/>
            <a:ext cx="6080013" cy="4194715"/>
          </a:xfrm>
          <a:prstGeom prst="rect">
            <a:avLst/>
          </a:prstGeom>
          <a:ln>
            <a:noFill/>
          </a:ln>
          <a:extLst>
            <a:ext uri="{53640926-AAD7-44D8-BBD7-CCE9431645EC}">
              <a14:shadowObscured xmlns:a14="http://schemas.microsoft.com/office/drawing/2010/main"/>
            </a:ext>
          </a:extLst>
        </p:spPr>
      </p:pic>
      <p:sp>
        <p:nvSpPr>
          <p:cNvPr id="5" name="Globo: línea 4">
            <a:extLst>
              <a:ext uri="{FF2B5EF4-FFF2-40B4-BE49-F238E27FC236}">
                <a16:creationId xmlns:a16="http://schemas.microsoft.com/office/drawing/2014/main" id="{C69318BE-7296-4E6B-BD4C-5461A5E0319B}"/>
              </a:ext>
            </a:extLst>
          </p:cNvPr>
          <p:cNvSpPr/>
          <p:nvPr/>
        </p:nvSpPr>
        <p:spPr>
          <a:xfrm>
            <a:off x="6583423" y="2823210"/>
            <a:ext cx="2292919" cy="982980"/>
          </a:xfrm>
          <a:prstGeom prst="borderCallout1">
            <a:avLst>
              <a:gd name="adj1" fmla="val 30883"/>
              <a:gd name="adj2" fmla="val 1107"/>
              <a:gd name="adj3" fmla="val 69686"/>
              <a:gd name="adj4" fmla="val -148763"/>
            </a:avLst>
          </a:prstGeom>
          <a:solidFill>
            <a:schemeClr val="accent4"/>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51" b="1" dirty="0">
                <a:solidFill>
                  <a:schemeClr val="tx1"/>
                </a:solidFill>
                <a:latin typeface="Bookman Old Style" panose="02050604050505020204" pitchFamily="18" charset="0"/>
                <a:ea typeface="Batang" panose="02030600000101010101" pitchFamily="18" charset="-127"/>
              </a:rPr>
              <a:t>1RA. PARTE:</a:t>
            </a:r>
          </a:p>
          <a:p>
            <a:pPr algn="ctr"/>
            <a:r>
              <a:rPr lang="es-MX" sz="1051" b="1" dirty="0">
                <a:solidFill>
                  <a:schemeClr val="tx1"/>
                </a:solidFill>
                <a:latin typeface="Bookman Old Style" panose="02050604050505020204" pitchFamily="18" charset="0"/>
                <a:ea typeface="Batang" panose="02030600000101010101" pitchFamily="18" charset="-127"/>
              </a:rPr>
              <a:t>Datos del Prestador: </a:t>
            </a:r>
          </a:p>
          <a:p>
            <a:pPr algn="ctr"/>
            <a:r>
              <a:rPr lang="es-MX" sz="1051" dirty="0">
                <a:solidFill>
                  <a:schemeClr val="tx1"/>
                </a:solidFill>
                <a:latin typeface="Bookman Old Style" panose="02050604050505020204" pitchFamily="18" charset="0"/>
                <a:ea typeface="Batang" panose="02030600000101010101" pitchFamily="18" charset="-127"/>
              </a:rPr>
              <a:t>Son los datos personales del alumno que prestará su servicio social. </a:t>
            </a:r>
          </a:p>
        </p:txBody>
      </p:sp>
      <p:pic>
        <p:nvPicPr>
          <p:cNvPr id="6" name="Imagen 5" descr="Cómo sobrevivir al primer año de universidad | Residencia Sarriá">
            <a:extLst>
              <a:ext uri="{FF2B5EF4-FFF2-40B4-BE49-F238E27FC236}">
                <a16:creationId xmlns:a16="http://schemas.microsoft.com/office/drawing/2014/main" id="{0F78F2B3-2D49-3492-0A6A-8652CE04EC37}"/>
              </a:ext>
            </a:extLst>
          </p:cNvPr>
          <p:cNvPicPr>
            <a:picLocks noChangeAspect="1"/>
          </p:cNvPicPr>
          <p:nvPr/>
        </p:nvPicPr>
        <p:blipFill rotWithShape="1">
          <a:blip r:embed="rId5">
            <a:extLst>
              <a:ext uri="{28A0092B-C50C-407E-A947-70E740481C1C}">
                <a14:useLocalDpi xmlns:a14="http://schemas.microsoft.com/office/drawing/2010/main" val="0"/>
              </a:ext>
            </a:extLst>
          </a:blip>
          <a:srcRect l="55833" t="524" r="19437" b="51590"/>
          <a:stretch/>
        </p:blipFill>
        <p:spPr bwMode="auto">
          <a:xfrm>
            <a:off x="414767" y="2286000"/>
            <a:ext cx="932329" cy="138845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07615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descr="Fondo Liso Brillante Abstracto VI Brillante Del Color Oro Del Metal De La  Hoja Imagen de archivo - Imagen de abstracto, hoja: 118934461">
            <a:extLst>
              <a:ext uri="{FF2B5EF4-FFF2-40B4-BE49-F238E27FC236}">
                <a16:creationId xmlns:a16="http://schemas.microsoft.com/office/drawing/2014/main" id="{E54091DF-DADB-47D7-9403-3882B3D7FF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 y="0"/>
            <a:ext cx="9143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0F9B7C73-7EB7-49DD-83CB-2879B3D16BA9}"/>
              </a:ext>
            </a:extLst>
          </p:cNvPr>
          <p:cNvSpPr>
            <a:spLocks noGrp="1"/>
          </p:cNvSpPr>
          <p:nvPr>
            <p:ph type="title"/>
          </p:nvPr>
        </p:nvSpPr>
        <p:spPr>
          <a:xfrm>
            <a:off x="593094" y="314498"/>
            <a:ext cx="1969412" cy="583406"/>
          </a:xfrm>
        </p:spPr>
        <p:txBody>
          <a:bodyPr>
            <a:normAutofit fontScale="90000"/>
          </a:bodyPr>
          <a:lstStyle/>
          <a:p>
            <a:r>
              <a:rPr lang="es-MX" b="1" dirty="0">
                <a:latin typeface="Aharoni" panose="02010803020104030203" pitchFamily="2" charset="-79"/>
                <a:cs typeface="Aharoni" panose="02010803020104030203" pitchFamily="2" charset="-79"/>
              </a:rPr>
              <a:t>IMCED</a:t>
            </a:r>
          </a:p>
        </p:txBody>
      </p:sp>
      <p:pic>
        <p:nvPicPr>
          <p:cNvPr id="4" name="Imagen 3">
            <a:extLst>
              <a:ext uri="{FF2B5EF4-FFF2-40B4-BE49-F238E27FC236}">
                <a16:creationId xmlns:a16="http://schemas.microsoft.com/office/drawing/2014/main" id="{D68DBDCA-0EE5-4850-845E-9B9AC83B2F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5345"/>
            <a:ext cx="9144001" cy="144280"/>
          </a:xfrm>
          <a:prstGeom prst="rect">
            <a:avLst/>
          </a:prstGeom>
          <a:gradFill>
            <a:gsLst>
              <a:gs pos="6000">
                <a:schemeClr val="accent1">
                  <a:alpha val="62000"/>
                </a:schemeClr>
              </a:gs>
              <a:gs pos="43000">
                <a:schemeClr val="accent1">
                  <a:lumMod val="40000"/>
                  <a:lumOff val="60000"/>
                </a:schemeClr>
              </a:gs>
              <a:gs pos="100000">
                <a:srgbClr val="FF9900">
                  <a:shade val="100000"/>
                  <a:satMod val="115000"/>
                </a:srgbClr>
              </a:gs>
            </a:gsLst>
            <a:path path="circle">
              <a:fillToRect l="50000" t="50000" r="50000" b="50000"/>
            </a:path>
          </a:gradFill>
          <a:ln>
            <a:solidFill>
              <a:srgbClr val="FFC000"/>
            </a:solidFill>
          </a:ln>
          <a:effectLst>
            <a:outerShdw blurRad="152400" dist="317500" dir="5400000" sx="90000" sy="-19000" rotWithShape="0">
              <a:prstClr val="black">
                <a:alpha val="15000"/>
              </a:prstClr>
            </a:outerShdw>
            <a:reflection stA="55000" endPos="65000" dist="50800" dir="5400000" sy="-100000" algn="bl" rotWithShape="0"/>
          </a:effectLst>
        </p:spPr>
      </p:pic>
      <p:sp>
        <p:nvSpPr>
          <p:cNvPr id="8" name="CuadroTexto 7">
            <a:extLst>
              <a:ext uri="{FF2B5EF4-FFF2-40B4-BE49-F238E27FC236}">
                <a16:creationId xmlns:a16="http://schemas.microsoft.com/office/drawing/2014/main" id="{2D73BA30-349D-4191-A15F-48EE325FF6B8}"/>
              </a:ext>
            </a:extLst>
          </p:cNvPr>
          <p:cNvSpPr txBox="1"/>
          <p:nvPr/>
        </p:nvSpPr>
        <p:spPr>
          <a:xfrm>
            <a:off x="3155590" y="468230"/>
            <a:ext cx="4527161" cy="323165"/>
          </a:xfrm>
          <a:prstGeom prst="rect">
            <a:avLst/>
          </a:prstGeom>
          <a:gradFill>
            <a:gsLst>
              <a:gs pos="0">
                <a:schemeClr val="accent2">
                  <a:lumMod val="75000"/>
                </a:schemeClr>
              </a:gs>
              <a:gs pos="0">
                <a:schemeClr val="accent1">
                  <a:lumMod val="40000"/>
                  <a:lumOff val="60000"/>
                </a:schemeClr>
              </a:gs>
              <a:gs pos="71000">
                <a:srgbClr val="FF9900">
                  <a:shade val="100000"/>
                  <a:satMod val="115000"/>
                </a:srgbClr>
              </a:gs>
            </a:gsLst>
            <a:path path="circle">
              <a:fillToRect l="50000" t="50000" r="50000" b="50000"/>
            </a:path>
          </a:gradFill>
        </p:spPr>
        <p:txBody>
          <a:bodyPr wrap="square" rtlCol="0">
            <a:spAutoFit/>
          </a:bodyPr>
          <a:lstStyle/>
          <a:p>
            <a:pPr algn="ctr"/>
            <a:r>
              <a:rPr lang="es-MX" sz="1500" b="1" spc="75" dirty="0">
                <a:latin typeface="Arial Rounded MT Bold" panose="020F0704030504030204" pitchFamily="34" charset="0"/>
              </a:rPr>
              <a:t>SOLICITUD DE REGISTRO</a:t>
            </a:r>
          </a:p>
        </p:txBody>
      </p:sp>
      <p:pic>
        <p:nvPicPr>
          <p:cNvPr id="3" name="Imagen 2">
            <a:extLst>
              <a:ext uri="{FF2B5EF4-FFF2-40B4-BE49-F238E27FC236}">
                <a16:creationId xmlns:a16="http://schemas.microsoft.com/office/drawing/2014/main" id="{FEE19254-7853-E48C-8AA0-81F882EF8DD4}"/>
              </a:ext>
            </a:extLst>
          </p:cNvPr>
          <p:cNvPicPr>
            <a:picLocks noChangeAspect="1"/>
          </p:cNvPicPr>
          <p:nvPr/>
        </p:nvPicPr>
        <p:blipFill rotWithShape="1">
          <a:blip r:embed="rId4"/>
          <a:srcRect l="23196" t="31472" r="24309" b="12261"/>
          <a:stretch/>
        </p:blipFill>
        <p:spPr bwMode="auto">
          <a:xfrm>
            <a:off x="206188" y="1477066"/>
            <a:ext cx="5002306" cy="5066436"/>
          </a:xfrm>
          <a:prstGeom prst="rect">
            <a:avLst/>
          </a:prstGeom>
          <a:ln>
            <a:noFill/>
          </a:ln>
          <a:extLst>
            <a:ext uri="{53640926-AAD7-44D8-BBD7-CCE9431645EC}">
              <a14:shadowObscured xmlns:a14="http://schemas.microsoft.com/office/drawing/2010/main"/>
            </a:ext>
          </a:extLst>
        </p:spPr>
      </p:pic>
      <p:cxnSp>
        <p:nvCxnSpPr>
          <p:cNvPr id="10" name="Conector recto de flecha 9">
            <a:extLst>
              <a:ext uri="{FF2B5EF4-FFF2-40B4-BE49-F238E27FC236}">
                <a16:creationId xmlns:a16="http://schemas.microsoft.com/office/drawing/2014/main" id="{C2E466CC-123D-4E41-92F9-22C0AB8ECBB0}"/>
              </a:ext>
            </a:extLst>
          </p:cNvPr>
          <p:cNvCxnSpPr>
            <a:cxnSpLocks/>
          </p:cNvCxnSpPr>
          <p:nvPr/>
        </p:nvCxnSpPr>
        <p:spPr>
          <a:xfrm flipH="1" flipV="1">
            <a:off x="4482353" y="3707752"/>
            <a:ext cx="1380565" cy="380154"/>
          </a:xfrm>
          <a:prstGeom prst="straightConnector1">
            <a:avLst/>
          </a:prstGeom>
          <a:ln w="28575">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6" name="Globo: línea 5">
            <a:extLst>
              <a:ext uri="{FF2B5EF4-FFF2-40B4-BE49-F238E27FC236}">
                <a16:creationId xmlns:a16="http://schemas.microsoft.com/office/drawing/2014/main" id="{131DDA8F-FE52-47A7-A8EA-633B62620311}"/>
              </a:ext>
            </a:extLst>
          </p:cNvPr>
          <p:cNvSpPr/>
          <p:nvPr/>
        </p:nvSpPr>
        <p:spPr>
          <a:xfrm>
            <a:off x="5708740" y="1636105"/>
            <a:ext cx="3080825" cy="4267787"/>
          </a:xfrm>
          <a:prstGeom prst="borderCallout1">
            <a:avLst>
              <a:gd name="adj1" fmla="val 11245"/>
              <a:gd name="adj2" fmla="val 474"/>
              <a:gd name="adj3" fmla="val 11455"/>
              <a:gd name="adj4" fmla="val -25648"/>
            </a:avLst>
          </a:prstGeom>
          <a:solidFill>
            <a:schemeClr val="accent4"/>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975" b="1" dirty="0">
                <a:solidFill>
                  <a:schemeClr val="tx1"/>
                </a:solidFill>
                <a:latin typeface="Bookman Old Style" panose="02050604050505020204" pitchFamily="18" charset="0"/>
                <a:ea typeface="Batang" panose="02030600000101010101" pitchFamily="18" charset="-127"/>
              </a:rPr>
              <a:t>2DA. PARTE: </a:t>
            </a:r>
          </a:p>
          <a:p>
            <a:pPr algn="ctr"/>
            <a:r>
              <a:rPr lang="es-MX" sz="975" b="1" dirty="0">
                <a:solidFill>
                  <a:schemeClr val="tx1"/>
                </a:solidFill>
                <a:latin typeface="Bookman Old Style" panose="02050604050505020204" pitchFamily="18" charset="0"/>
                <a:ea typeface="Batang" panose="02030600000101010101" pitchFamily="18" charset="-127"/>
              </a:rPr>
              <a:t>DATOS DEL PROGRAMA: </a:t>
            </a:r>
          </a:p>
          <a:p>
            <a:pPr algn="ctr"/>
            <a:endParaRPr lang="es-MX" sz="1051" b="1" dirty="0">
              <a:solidFill>
                <a:schemeClr val="tx1"/>
              </a:solidFill>
              <a:latin typeface="Bookman Old Style" panose="02050604050505020204" pitchFamily="18" charset="0"/>
              <a:ea typeface="Batang" panose="02030600000101010101" pitchFamily="18" charset="-127"/>
            </a:endParaRPr>
          </a:p>
          <a:p>
            <a:pPr marL="214304" indent="-214304" algn="just">
              <a:buFont typeface="Wingdings" panose="05000000000000000000" pitchFamily="2" charset="2"/>
              <a:buChar char="q"/>
            </a:pPr>
            <a:r>
              <a:rPr lang="es-MX" sz="900" b="1" dirty="0">
                <a:solidFill>
                  <a:schemeClr val="tx1"/>
                </a:solidFill>
                <a:latin typeface="Bookman Old Style" panose="02050604050505020204" pitchFamily="18" charset="0"/>
                <a:ea typeface="Batang" panose="02030600000101010101" pitchFamily="18" charset="-127"/>
              </a:rPr>
              <a:t>Nombre del Programa:</a:t>
            </a:r>
            <a:r>
              <a:rPr lang="es-MX" sz="900" dirty="0">
                <a:solidFill>
                  <a:schemeClr val="tx1"/>
                </a:solidFill>
                <a:latin typeface="Bookman Old Style" panose="02050604050505020204" pitchFamily="18" charset="0"/>
                <a:ea typeface="Batang" panose="02030600000101010101" pitchFamily="18" charset="-127"/>
              </a:rPr>
              <a:t> Al final se enlistan los programas correspondientes a cada Licenciatura, asimismo, el Objetivo para que sean colocados en este apartado.</a:t>
            </a:r>
          </a:p>
          <a:p>
            <a:pPr marL="214304" indent="-214304" algn="just">
              <a:buFont typeface="Wingdings" panose="05000000000000000000" pitchFamily="2" charset="2"/>
              <a:buChar char="q"/>
            </a:pPr>
            <a:r>
              <a:rPr lang="es-MX" sz="900" b="1" dirty="0">
                <a:solidFill>
                  <a:schemeClr val="tx1"/>
                </a:solidFill>
                <a:latin typeface="Bookman Old Style" panose="02050604050505020204" pitchFamily="18" charset="0"/>
                <a:ea typeface="Batang" panose="02030600000101010101" pitchFamily="18" charset="-127"/>
              </a:rPr>
              <a:t>Periodo de la prestación</a:t>
            </a:r>
            <a:r>
              <a:rPr lang="es-MX" sz="900" dirty="0">
                <a:solidFill>
                  <a:schemeClr val="tx1"/>
                </a:solidFill>
                <a:latin typeface="Bookman Old Style" panose="02050604050505020204" pitchFamily="18" charset="0"/>
                <a:ea typeface="Batang" panose="02030600000101010101" pitchFamily="18" charset="-127"/>
              </a:rPr>
              <a:t>: Se colocará la fecha de Inicio y de Término del Servicio Social, tomando en cuenta que a partir del inicio del servicio social se cuentan con 15 días hábiles para realizar el registro del servicio social.  </a:t>
            </a:r>
          </a:p>
          <a:p>
            <a:pPr marL="214304" indent="-214304" algn="just">
              <a:buFont typeface="Wingdings" panose="05000000000000000000" pitchFamily="2" charset="2"/>
              <a:buChar char="q"/>
            </a:pPr>
            <a:r>
              <a:rPr lang="es-MX" sz="900" b="1" dirty="0">
                <a:solidFill>
                  <a:schemeClr val="tx1"/>
                </a:solidFill>
                <a:latin typeface="Bookman Old Style" panose="02050604050505020204" pitchFamily="18" charset="0"/>
                <a:ea typeface="Batang" panose="02030600000101010101" pitchFamily="18" charset="-127"/>
              </a:rPr>
              <a:t>Horario</a:t>
            </a:r>
            <a:r>
              <a:rPr lang="es-MX" sz="900" dirty="0">
                <a:solidFill>
                  <a:schemeClr val="tx1"/>
                </a:solidFill>
                <a:latin typeface="Bookman Old Style" panose="02050604050505020204" pitchFamily="18" charset="0"/>
                <a:ea typeface="Batang" panose="02030600000101010101" pitchFamily="18" charset="-127"/>
              </a:rPr>
              <a:t>: poner el horario asignado para realizar el servicio social, deberán ser cuatro horas diarias de Lunes a Viernes. </a:t>
            </a:r>
          </a:p>
          <a:p>
            <a:pPr marL="214304" indent="-214304" algn="just">
              <a:buFont typeface="Wingdings" panose="05000000000000000000" pitchFamily="2" charset="2"/>
              <a:buChar char="q"/>
            </a:pPr>
            <a:r>
              <a:rPr lang="es-MX" sz="900" b="1" dirty="0">
                <a:solidFill>
                  <a:schemeClr val="tx1"/>
                </a:solidFill>
                <a:latin typeface="Bookman Old Style" panose="02050604050505020204" pitchFamily="18" charset="0"/>
                <a:ea typeface="Batang" panose="02030600000101010101" pitchFamily="18" charset="-127"/>
              </a:rPr>
              <a:t>Los siguientes datos</a:t>
            </a:r>
            <a:r>
              <a:rPr lang="es-MX" sz="900" dirty="0">
                <a:solidFill>
                  <a:schemeClr val="tx1"/>
                </a:solidFill>
                <a:latin typeface="Bookman Old Style" panose="02050604050505020204" pitchFamily="18" charset="0"/>
                <a:ea typeface="Batang" panose="02030600000101010101" pitchFamily="18" charset="-127"/>
              </a:rPr>
              <a:t>: Horas de duración del programa, Unidad Administrativa Responsable, Domicilio, Funcionario Responsable deberán ser colocados tal cual se muestra en el formato, no cambian, solamente en:</a:t>
            </a:r>
          </a:p>
          <a:p>
            <a:pPr marL="214304" indent="-214304" algn="just">
              <a:buFont typeface="Wingdings" panose="05000000000000000000" pitchFamily="2" charset="2"/>
              <a:buChar char="q"/>
            </a:pPr>
            <a:r>
              <a:rPr lang="es-MX" sz="900" dirty="0">
                <a:solidFill>
                  <a:schemeClr val="tx1"/>
                </a:solidFill>
                <a:latin typeface="Bookman Old Style" panose="02050604050505020204" pitchFamily="18" charset="0"/>
                <a:ea typeface="Batang" panose="02030600000101010101" pitchFamily="18" charset="-127"/>
              </a:rPr>
              <a:t> </a:t>
            </a:r>
            <a:r>
              <a:rPr lang="es-MX" sz="900" b="1" dirty="0">
                <a:solidFill>
                  <a:schemeClr val="tx1"/>
                </a:solidFill>
                <a:latin typeface="Bookman Old Style" panose="02050604050505020204" pitchFamily="18" charset="0"/>
                <a:ea typeface="Batang" panose="02030600000101010101" pitchFamily="18" charset="-127"/>
              </a:rPr>
              <a:t>Departamento o área: </a:t>
            </a:r>
            <a:r>
              <a:rPr lang="es-MX" sz="900" dirty="0">
                <a:solidFill>
                  <a:schemeClr val="tx1"/>
                </a:solidFill>
                <a:latin typeface="Bookman Old Style" panose="02050604050505020204" pitchFamily="18" charset="0"/>
                <a:ea typeface="Batang" panose="02030600000101010101" pitchFamily="18" charset="-127"/>
              </a:rPr>
              <a:t>cambia, ya que depende de las funciones asignadas en la Institución donde realizarás el Servicio Social.</a:t>
            </a:r>
          </a:p>
          <a:p>
            <a:pPr marL="214304" indent="-214304" algn="just">
              <a:buFont typeface="Wingdings" panose="05000000000000000000" pitchFamily="2" charset="2"/>
              <a:buChar char="q"/>
            </a:pPr>
            <a:r>
              <a:rPr lang="es-MX" sz="900" b="1" dirty="0">
                <a:solidFill>
                  <a:schemeClr val="tx1"/>
                </a:solidFill>
                <a:latin typeface="Bookman Old Style" panose="02050604050505020204" pitchFamily="18" charset="0"/>
                <a:ea typeface="Batang" panose="02030600000101010101" pitchFamily="18" charset="-127"/>
              </a:rPr>
              <a:t>Dependencia u organismo</a:t>
            </a:r>
            <a:r>
              <a:rPr lang="es-MX" sz="900" dirty="0">
                <a:solidFill>
                  <a:schemeClr val="tx1"/>
                </a:solidFill>
                <a:latin typeface="Bookman Old Style" panose="02050604050505020204" pitchFamily="18" charset="0"/>
                <a:ea typeface="Batang" panose="02030600000101010101" pitchFamily="18" charset="-127"/>
              </a:rPr>
              <a:t>: también puede cambiar. Especificar si es Dependencia Federal, Estatal o Municipal. </a:t>
            </a:r>
          </a:p>
          <a:p>
            <a:pPr marL="214304" indent="-214304" algn="just">
              <a:buFont typeface="Wingdings" panose="05000000000000000000" pitchFamily="2" charset="2"/>
              <a:buChar char="q"/>
            </a:pPr>
            <a:r>
              <a:rPr lang="es-MX" sz="900" b="1" dirty="0">
                <a:solidFill>
                  <a:schemeClr val="tx1"/>
                </a:solidFill>
                <a:latin typeface="Bookman Old Style" panose="02050604050505020204" pitchFamily="18" charset="0"/>
                <a:ea typeface="Batang" panose="02030600000101010101" pitchFamily="18" charset="-127"/>
              </a:rPr>
              <a:t>Deberás poner tu nombre y firma en prestador.</a:t>
            </a:r>
            <a:endParaRPr lang="es-MX" sz="1051" dirty="0">
              <a:solidFill>
                <a:schemeClr val="tx1"/>
              </a:solidFill>
              <a:latin typeface="Bookman Old Style" panose="02050604050505020204" pitchFamily="18" charset="0"/>
              <a:ea typeface="Batang" panose="02030600000101010101" pitchFamily="18" charset="-127"/>
            </a:endParaRPr>
          </a:p>
        </p:txBody>
      </p:sp>
    </p:spTree>
    <p:extLst>
      <p:ext uri="{BB962C8B-B14F-4D97-AF65-F5344CB8AC3E}">
        <p14:creationId xmlns:p14="http://schemas.microsoft.com/office/powerpoint/2010/main" val="3301785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Fondo Liso Brillante Abstracto VI Brillante Del Color Oro Del Metal De La  Hoja Imagen de archivo - Imagen de abstracto, hoja: 118934461">
            <a:extLst>
              <a:ext uri="{FF2B5EF4-FFF2-40B4-BE49-F238E27FC236}">
                <a16:creationId xmlns:a16="http://schemas.microsoft.com/office/drawing/2014/main" id="{C2AA0419-9D72-45C8-AB62-C6DACD3A97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7059706"/>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0F9B7C73-7EB7-49DD-83CB-2879B3D16BA9}"/>
              </a:ext>
            </a:extLst>
          </p:cNvPr>
          <p:cNvSpPr>
            <a:spLocks noGrp="1"/>
          </p:cNvSpPr>
          <p:nvPr>
            <p:ph type="title"/>
          </p:nvPr>
        </p:nvSpPr>
        <p:spPr>
          <a:xfrm>
            <a:off x="746893" y="416202"/>
            <a:ext cx="1861836" cy="583406"/>
          </a:xfrm>
        </p:spPr>
        <p:txBody>
          <a:bodyPr>
            <a:normAutofit fontScale="90000"/>
          </a:bodyPr>
          <a:lstStyle/>
          <a:p>
            <a:r>
              <a:rPr lang="es-MX" b="1" dirty="0">
                <a:latin typeface="Aharoni" panose="02010803020104030203" pitchFamily="2" charset="-79"/>
                <a:cs typeface="Aharoni" panose="02010803020104030203" pitchFamily="2" charset="-79"/>
              </a:rPr>
              <a:t>IMCED</a:t>
            </a:r>
          </a:p>
        </p:txBody>
      </p:sp>
      <p:pic>
        <p:nvPicPr>
          <p:cNvPr id="4" name="Imagen 3">
            <a:extLst>
              <a:ext uri="{FF2B5EF4-FFF2-40B4-BE49-F238E27FC236}">
                <a16:creationId xmlns:a16="http://schemas.microsoft.com/office/drawing/2014/main" id="{D68DBDCA-0EE5-4850-845E-9B9AC83B2F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09740"/>
            <a:ext cx="9144001" cy="144280"/>
          </a:xfrm>
          <a:prstGeom prst="rect">
            <a:avLst/>
          </a:prstGeom>
          <a:gradFill>
            <a:gsLst>
              <a:gs pos="6000">
                <a:schemeClr val="accent1">
                  <a:alpha val="62000"/>
                </a:schemeClr>
              </a:gs>
              <a:gs pos="43000">
                <a:schemeClr val="accent1">
                  <a:lumMod val="40000"/>
                  <a:lumOff val="60000"/>
                </a:schemeClr>
              </a:gs>
              <a:gs pos="100000">
                <a:srgbClr val="FF9900">
                  <a:shade val="100000"/>
                  <a:satMod val="115000"/>
                </a:srgbClr>
              </a:gs>
            </a:gsLst>
            <a:path path="circle">
              <a:fillToRect l="50000" t="50000" r="50000" b="50000"/>
            </a:path>
          </a:gradFill>
          <a:ln>
            <a:solidFill>
              <a:srgbClr val="FFC000"/>
            </a:solidFill>
          </a:ln>
          <a:effectLst>
            <a:outerShdw blurRad="152400" dist="317500" dir="5400000" sx="90000" sy="-19000" rotWithShape="0">
              <a:prstClr val="black">
                <a:alpha val="15000"/>
              </a:prstClr>
            </a:outerShdw>
            <a:reflection stA="55000" endPos="65000" dist="50800" dir="5400000" sy="-100000" algn="bl" rotWithShape="0"/>
          </a:effectLst>
        </p:spPr>
      </p:pic>
      <p:sp>
        <p:nvSpPr>
          <p:cNvPr id="3" name="CuadroTexto 2">
            <a:extLst>
              <a:ext uri="{FF2B5EF4-FFF2-40B4-BE49-F238E27FC236}">
                <a16:creationId xmlns:a16="http://schemas.microsoft.com/office/drawing/2014/main" id="{C134FF6B-924B-4285-A1E8-E83762F26993}"/>
              </a:ext>
            </a:extLst>
          </p:cNvPr>
          <p:cNvSpPr txBox="1"/>
          <p:nvPr/>
        </p:nvSpPr>
        <p:spPr>
          <a:xfrm>
            <a:off x="2838482" y="546323"/>
            <a:ext cx="5827572" cy="323165"/>
          </a:xfrm>
          <a:prstGeom prst="rect">
            <a:avLst/>
          </a:prstGeom>
          <a:gradFill>
            <a:gsLst>
              <a:gs pos="0">
                <a:schemeClr val="accent2">
                  <a:lumMod val="75000"/>
                </a:schemeClr>
              </a:gs>
              <a:gs pos="0">
                <a:schemeClr val="accent1">
                  <a:lumMod val="40000"/>
                  <a:lumOff val="60000"/>
                </a:schemeClr>
              </a:gs>
              <a:gs pos="71000">
                <a:srgbClr val="FF9900">
                  <a:shade val="100000"/>
                  <a:satMod val="115000"/>
                </a:srgbClr>
              </a:gs>
            </a:gsLst>
            <a:path path="circle">
              <a:fillToRect l="50000" t="50000" r="50000" b="50000"/>
            </a:path>
          </a:gradFill>
        </p:spPr>
        <p:txBody>
          <a:bodyPr wrap="square" rtlCol="0">
            <a:spAutoFit/>
          </a:bodyPr>
          <a:lstStyle/>
          <a:p>
            <a:pPr algn="ctr"/>
            <a:r>
              <a:rPr lang="es-MX" sz="1500" b="1" spc="75" dirty="0">
                <a:latin typeface="Arial Rounded MT Bold" panose="020F0704030504030204" pitchFamily="34" charset="0"/>
              </a:rPr>
              <a:t>SOLICITUD DE REGISTRO: Consta de TRES apartados</a:t>
            </a:r>
          </a:p>
        </p:txBody>
      </p:sp>
      <p:pic>
        <p:nvPicPr>
          <p:cNvPr id="5" name="Imagen 4">
            <a:extLst>
              <a:ext uri="{FF2B5EF4-FFF2-40B4-BE49-F238E27FC236}">
                <a16:creationId xmlns:a16="http://schemas.microsoft.com/office/drawing/2014/main" id="{1DA43001-6810-BD2E-0B15-92C1786660E8}"/>
              </a:ext>
            </a:extLst>
          </p:cNvPr>
          <p:cNvPicPr>
            <a:picLocks noChangeAspect="1"/>
          </p:cNvPicPr>
          <p:nvPr/>
        </p:nvPicPr>
        <p:blipFill rotWithShape="1">
          <a:blip r:embed="rId4"/>
          <a:srcRect l="22886" t="64899" r="23784" b="4446"/>
          <a:stretch/>
        </p:blipFill>
        <p:spPr bwMode="auto">
          <a:xfrm>
            <a:off x="187879" y="2388847"/>
            <a:ext cx="5948050" cy="2855506"/>
          </a:xfrm>
          <a:prstGeom prst="rect">
            <a:avLst/>
          </a:prstGeom>
          <a:ln>
            <a:noFill/>
          </a:ln>
          <a:extLst>
            <a:ext uri="{53640926-AAD7-44D8-BBD7-CCE9431645EC}">
              <a14:shadowObscured xmlns:a14="http://schemas.microsoft.com/office/drawing/2010/main"/>
            </a:ext>
          </a:extLst>
        </p:spPr>
      </p:pic>
      <p:sp>
        <p:nvSpPr>
          <p:cNvPr id="6" name="Globo: línea 5">
            <a:extLst>
              <a:ext uri="{FF2B5EF4-FFF2-40B4-BE49-F238E27FC236}">
                <a16:creationId xmlns:a16="http://schemas.microsoft.com/office/drawing/2014/main" id="{131DDA8F-FE52-47A7-A8EA-633B62620311}"/>
              </a:ext>
            </a:extLst>
          </p:cNvPr>
          <p:cNvSpPr/>
          <p:nvPr/>
        </p:nvSpPr>
        <p:spPr>
          <a:xfrm>
            <a:off x="6323807" y="3038363"/>
            <a:ext cx="2632304" cy="982980"/>
          </a:xfrm>
          <a:prstGeom prst="borderCallout1">
            <a:avLst>
              <a:gd name="adj1" fmla="val 47061"/>
              <a:gd name="adj2" fmla="val -5690"/>
              <a:gd name="adj3" fmla="val -27410"/>
              <a:gd name="adj4" fmla="val -91980"/>
            </a:avLst>
          </a:prstGeom>
          <a:solidFill>
            <a:schemeClr val="accent4"/>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51" b="1" dirty="0">
                <a:solidFill>
                  <a:schemeClr val="tx1"/>
                </a:solidFill>
                <a:latin typeface="Bookman Old Style" panose="02050604050505020204" pitchFamily="18" charset="0"/>
                <a:ea typeface="Batang" panose="02030600000101010101" pitchFamily="18" charset="-127"/>
              </a:rPr>
              <a:t>3RA. PARTE </a:t>
            </a:r>
          </a:p>
          <a:p>
            <a:pPr algn="ctr"/>
            <a:r>
              <a:rPr lang="es-MX" sz="1051" b="1" dirty="0">
                <a:solidFill>
                  <a:schemeClr val="tx1"/>
                </a:solidFill>
                <a:latin typeface="Bookman Old Style" panose="02050604050505020204" pitchFamily="18" charset="0"/>
                <a:ea typeface="Batang" panose="02030600000101010101" pitchFamily="18" charset="-127"/>
              </a:rPr>
              <a:t>VINCULACIÓN INTERNA: </a:t>
            </a:r>
          </a:p>
          <a:p>
            <a:pPr algn="ctr"/>
            <a:r>
              <a:rPr lang="es-MX" sz="1051" dirty="0">
                <a:solidFill>
                  <a:schemeClr val="tx1"/>
                </a:solidFill>
                <a:latin typeface="Bookman Old Style" panose="02050604050505020204" pitchFamily="18" charset="0"/>
                <a:ea typeface="Batang" panose="02030600000101010101" pitchFamily="18" charset="-127"/>
              </a:rPr>
              <a:t>Son los datos de la Institución donde el alumno prestará su servicio social. Deberá llevar el sello y firma del Director de la Institución</a:t>
            </a:r>
          </a:p>
        </p:txBody>
      </p:sp>
    </p:spTree>
    <p:extLst>
      <p:ext uri="{BB962C8B-B14F-4D97-AF65-F5344CB8AC3E}">
        <p14:creationId xmlns:p14="http://schemas.microsoft.com/office/powerpoint/2010/main" val="2761787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descr="Fondo Liso Brillante Abstracto VI Brillante Del Color Oro Del Metal De La  Hoja Imagen de archivo - Imagen de abstracto, hoja: 118934461">
            <a:extLst>
              <a:ext uri="{FF2B5EF4-FFF2-40B4-BE49-F238E27FC236}">
                <a16:creationId xmlns:a16="http://schemas.microsoft.com/office/drawing/2014/main" id="{685E3B21-FC15-446B-93DC-70FE0CC7B9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23812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id="{D68DBDCA-0EE5-4850-845E-9B9AC83B2F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62" y="980771"/>
            <a:ext cx="9144001" cy="150041"/>
          </a:xfrm>
          <a:prstGeom prst="rect">
            <a:avLst/>
          </a:prstGeom>
          <a:gradFill>
            <a:gsLst>
              <a:gs pos="6000">
                <a:schemeClr val="accent1">
                  <a:alpha val="62000"/>
                </a:schemeClr>
              </a:gs>
              <a:gs pos="43000">
                <a:schemeClr val="accent1">
                  <a:lumMod val="40000"/>
                  <a:lumOff val="60000"/>
                </a:schemeClr>
              </a:gs>
              <a:gs pos="100000">
                <a:srgbClr val="FF9900">
                  <a:shade val="100000"/>
                  <a:satMod val="115000"/>
                </a:srgbClr>
              </a:gs>
            </a:gsLst>
            <a:path path="circle">
              <a:fillToRect l="50000" t="50000" r="50000" b="50000"/>
            </a:path>
          </a:gradFill>
          <a:ln>
            <a:solidFill>
              <a:srgbClr val="FFC000"/>
            </a:solidFill>
          </a:ln>
          <a:effectLst>
            <a:glow rad="787400">
              <a:schemeClr val="accent1">
                <a:alpha val="0"/>
              </a:schemeClr>
            </a:glow>
            <a:outerShdw blurRad="152400" dist="317500" dir="5400000" sx="90000" sy="-19000" rotWithShape="0">
              <a:prstClr val="black">
                <a:alpha val="15000"/>
              </a:prstClr>
            </a:outerShdw>
            <a:reflection stA="0" endPos="65000" dist="50800" dir="5400000" sy="-100000" algn="bl" rotWithShape="0"/>
            <a:softEdge rad="0"/>
          </a:effectLst>
        </p:spPr>
      </p:pic>
      <p:sp>
        <p:nvSpPr>
          <p:cNvPr id="2" name="Título 1">
            <a:extLst>
              <a:ext uri="{FF2B5EF4-FFF2-40B4-BE49-F238E27FC236}">
                <a16:creationId xmlns:a16="http://schemas.microsoft.com/office/drawing/2014/main" id="{0F9B7C73-7EB7-49DD-83CB-2879B3D16BA9}"/>
              </a:ext>
            </a:extLst>
          </p:cNvPr>
          <p:cNvSpPr>
            <a:spLocks noGrp="1"/>
          </p:cNvSpPr>
          <p:nvPr>
            <p:ph type="title"/>
          </p:nvPr>
        </p:nvSpPr>
        <p:spPr>
          <a:xfrm>
            <a:off x="782348" y="314961"/>
            <a:ext cx="2373493" cy="370729"/>
          </a:xfrm>
        </p:spPr>
        <p:txBody>
          <a:bodyPr>
            <a:normAutofit fontScale="90000"/>
          </a:bodyPr>
          <a:lstStyle/>
          <a:p>
            <a:r>
              <a:rPr lang="es-MX" b="1" dirty="0">
                <a:solidFill>
                  <a:schemeClr val="accent1">
                    <a:lumMod val="75000"/>
                  </a:schemeClr>
                </a:solidFill>
                <a:latin typeface="Aharoni" panose="02010803020104030203" pitchFamily="2" charset="-79"/>
                <a:cs typeface="Aharoni" panose="02010803020104030203" pitchFamily="2" charset="-79"/>
              </a:rPr>
              <a:t>IMCED</a:t>
            </a:r>
          </a:p>
        </p:txBody>
      </p:sp>
      <p:sp>
        <p:nvSpPr>
          <p:cNvPr id="18" name="CuadroTexto 17">
            <a:extLst>
              <a:ext uri="{FF2B5EF4-FFF2-40B4-BE49-F238E27FC236}">
                <a16:creationId xmlns:a16="http://schemas.microsoft.com/office/drawing/2014/main" id="{B443D1F0-58C9-4714-A030-28F597F80216}"/>
              </a:ext>
            </a:extLst>
          </p:cNvPr>
          <p:cNvSpPr txBox="1"/>
          <p:nvPr/>
        </p:nvSpPr>
        <p:spPr>
          <a:xfrm>
            <a:off x="2908592" y="338744"/>
            <a:ext cx="5547190" cy="323165"/>
          </a:xfrm>
          <a:prstGeom prst="rect">
            <a:avLst/>
          </a:prstGeom>
          <a:gradFill>
            <a:gsLst>
              <a:gs pos="0">
                <a:schemeClr val="accent2">
                  <a:lumMod val="75000"/>
                </a:schemeClr>
              </a:gs>
              <a:gs pos="0">
                <a:schemeClr val="accent1">
                  <a:lumMod val="40000"/>
                  <a:lumOff val="60000"/>
                </a:schemeClr>
              </a:gs>
              <a:gs pos="71000">
                <a:srgbClr val="FF9900">
                  <a:shade val="100000"/>
                  <a:satMod val="115000"/>
                </a:srgbClr>
              </a:gs>
            </a:gsLst>
            <a:path path="circle">
              <a:fillToRect l="50000" t="50000" r="50000" b="50000"/>
            </a:path>
          </a:gradFill>
        </p:spPr>
        <p:txBody>
          <a:bodyPr wrap="square" rtlCol="0">
            <a:spAutoFit/>
          </a:bodyPr>
          <a:lstStyle/>
          <a:p>
            <a:pPr algn="ctr"/>
            <a:r>
              <a:rPr lang="es-MX" sz="1500" b="1" spc="75" dirty="0">
                <a:latin typeface="Arial Rounded MT Bold" panose="020F0704030504030204" pitchFamily="34" charset="0"/>
              </a:rPr>
              <a:t>INFORME BIMESTRAL: </a:t>
            </a:r>
          </a:p>
        </p:txBody>
      </p:sp>
      <p:sp>
        <p:nvSpPr>
          <p:cNvPr id="29" name="AutoShape 8">
            <a:extLst>
              <a:ext uri="{FF2B5EF4-FFF2-40B4-BE49-F238E27FC236}">
                <a16:creationId xmlns:a16="http://schemas.microsoft.com/office/drawing/2014/main" id="{809BA9E6-C72C-4FC0-B086-F6A3A5FB922C}"/>
              </a:ext>
            </a:extLst>
          </p:cNvPr>
          <p:cNvSpPr>
            <a:spLocks noChangeAspect="1" noChangeArrowheads="1"/>
          </p:cNvSpPr>
          <p:nvPr/>
        </p:nvSpPr>
        <p:spPr bwMode="auto">
          <a:xfrm>
            <a:off x="4457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1" rIns="68580" bIns="34291" numCol="1" anchor="t" anchorCtr="0" compatLnSpc="1">
            <a:prstTxWarp prst="textNoShape">
              <a:avLst/>
            </a:prstTxWarp>
          </a:bodyPr>
          <a:lstStyle/>
          <a:p>
            <a:endParaRPr lang="es-MX" sz="1351"/>
          </a:p>
        </p:txBody>
      </p:sp>
      <p:sp>
        <p:nvSpPr>
          <p:cNvPr id="5" name="Globo: línea 4">
            <a:extLst>
              <a:ext uri="{FF2B5EF4-FFF2-40B4-BE49-F238E27FC236}">
                <a16:creationId xmlns:a16="http://schemas.microsoft.com/office/drawing/2014/main" id="{C69318BE-7296-4E6B-BD4C-5461A5E0319B}"/>
              </a:ext>
            </a:extLst>
          </p:cNvPr>
          <p:cNvSpPr/>
          <p:nvPr/>
        </p:nvSpPr>
        <p:spPr>
          <a:xfrm>
            <a:off x="5960019" y="1382068"/>
            <a:ext cx="3090762" cy="5103468"/>
          </a:xfrm>
          <a:prstGeom prst="borderCallout1">
            <a:avLst>
              <a:gd name="adj1" fmla="val 5114"/>
              <a:gd name="adj2" fmla="val 1106"/>
              <a:gd name="adj3" fmla="val 5164"/>
              <a:gd name="adj4" fmla="val -13338"/>
            </a:avLst>
          </a:prstGeom>
          <a:solidFill>
            <a:schemeClr val="accent4"/>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04" indent="-214304" algn="just">
              <a:buClr>
                <a:schemeClr val="accent5">
                  <a:lumMod val="50000"/>
                </a:schemeClr>
              </a:buClr>
              <a:buFont typeface="Wingdings" panose="05000000000000000000" pitchFamily="2" charset="2"/>
              <a:buChar char="q"/>
            </a:pPr>
            <a:r>
              <a:rPr lang="es-MX" sz="1000" b="1" dirty="0">
                <a:solidFill>
                  <a:schemeClr val="tx1"/>
                </a:solidFill>
                <a:latin typeface="Bookman Old Style" panose="02050604050505020204" pitchFamily="18" charset="0"/>
                <a:ea typeface="Batang" panose="02030600000101010101" pitchFamily="18" charset="-127"/>
              </a:rPr>
              <a:t>Nombre del alumno.</a:t>
            </a:r>
          </a:p>
          <a:p>
            <a:pPr marL="214304" indent="-214304" algn="just">
              <a:buClr>
                <a:schemeClr val="accent5">
                  <a:lumMod val="50000"/>
                </a:schemeClr>
              </a:buClr>
              <a:buFont typeface="Wingdings" panose="05000000000000000000" pitchFamily="2" charset="2"/>
              <a:buChar char="q"/>
            </a:pPr>
            <a:r>
              <a:rPr lang="es-MX" sz="1000" b="1" dirty="0">
                <a:solidFill>
                  <a:schemeClr val="tx1"/>
                </a:solidFill>
                <a:latin typeface="Bookman Old Style" panose="02050604050505020204" pitchFamily="18" charset="0"/>
                <a:ea typeface="Batang" panose="02030600000101010101" pitchFamily="18" charset="-127"/>
              </a:rPr>
              <a:t>Carrera</a:t>
            </a:r>
            <a:r>
              <a:rPr lang="es-MX" sz="1000" dirty="0">
                <a:solidFill>
                  <a:schemeClr val="tx1"/>
                </a:solidFill>
                <a:latin typeface="Bookman Old Style" panose="02050604050505020204" pitchFamily="18" charset="0"/>
                <a:ea typeface="Batang" panose="02030600000101010101" pitchFamily="18" charset="-127"/>
              </a:rPr>
              <a:t>: Licenciatura que estudia el alumno.</a:t>
            </a:r>
          </a:p>
          <a:p>
            <a:pPr marL="214304" indent="-214304" algn="just">
              <a:buClr>
                <a:schemeClr val="accent5">
                  <a:lumMod val="50000"/>
                </a:schemeClr>
              </a:buClr>
              <a:buFont typeface="Wingdings" panose="05000000000000000000" pitchFamily="2" charset="2"/>
              <a:buChar char="q"/>
            </a:pPr>
            <a:r>
              <a:rPr lang="es-MX" sz="1000" b="1" dirty="0">
                <a:solidFill>
                  <a:schemeClr val="tx1"/>
                </a:solidFill>
                <a:latin typeface="Bookman Old Style" panose="02050604050505020204" pitchFamily="18" charset="0"/>
                <a:ea typeface="Batang" panose="02030600000101010101" pitchFamily="18" charset="-127"/>
              </a:rPr>
              <a:t>Nombre del Programa</a:t>
            </a:r>
            <a:r>
              <a:rPr lang="es-MX" sz="1000" dirty="0">
                <a:solidFill>
                  <a:schemeClr val="tx1"/>
                </a:solidFill>
                <a:latin typeface="Bookman Old Style" panose="02050604050505020204" pitchFamily="18" charset="0"/>
                <a:ea typeface="Batang" panose="02030600000101010101" pitchFamily="18" charset="-127"/>
              </a:rPr>
              <a:t>. Éste cambia de acuerdo a la Licenciatura que estudia el alumno. (Se anexa al final la relación de los programas)</a:t>
            </a:r>
          </a:p>
          <a:p>
            <a:pPr marL="214304" indent="-214304" algn="just">
              <a:buClr>
                <a:schemeClr val="accent5">
                  <a:lumMod val="50000"/>
                </a:schemeClr>
              </a:buClr>
              <a:buFont typeface="Wingdings" panose="05000000000000000000" pitchFamily="2" charset="2"/>
              <a:buChar char="q"/>
            </a:pPr>
            <a:r>
              <a:rPr lang="es-MX" sz="1000" b="1" dirty="0">
                <a:solidFill>
                  <a:schemeClr val="tx1"/>
                </a:solidFill>
                <a:latin typeface="Bookman Old Style" panose="02050604050505020204" pitchFamily="18" charset="0"/>
                <a:ea typeface="Batang" panose="02030600000101010101" pitchFamily="18" charset="-127"/>
              </a:rPr>
              <a:t>En subprograma </a:t>
            </a:r>
            <a:r>
              <a:rPr lang="es-MX" sz="1000" dirty="0">
                <a:solidFill>
                  <a:schemeClr val="tx1"/>
                </a:solidFill>
                <a:latin typeface="Bookman Old Style" panose="02050604050505020204" pitchFamily="18" charset="0"/>
                <a:ea typeface="Batang" panose="02030600000101010101" pitchFamily="18" charset="-127"/>
              </a:rPr>
              <a:t>siempre deberá ponerse  Educación y Recreación.</a:t>
            </a:r>
          </a:p>
          <a:p>
            <a:pPr marL="214304" indent="-214304" algn="just">
              <a:buClr>
                <a:schemeClr val="accent5">
                  <a:lumMod val="50000"/>
                </a:schemeClr>
              </a:buClr>
              <a:buFont typeface="Wingdings" panose="05000000000000000000" pitchFamily="2" charset="2"/>
              <a:buChar char="q"/>
            </a:pPr>
            <a:r>
              <a:rPr lang="es-MX" sz="1000" b="1" dirty="0">
                <a:solidFill>
                  <a:schemeClr val="tx1"/>
                </a:solidFill>
                <a:latin typeface="Bookman Old Style" panose="02050604050505020204" pitchFamily="18" charset="0"/>
                <a:ea typeface="Batang" panose="02030600000101010101" pitchFamily="18" charset="-127"/>
              </a:rPr>
              <a:t>A los cuatro meses de haber iniciado el servicio social</a:t>
            </a:r>
            <a:r>
              <a:rPr lang="es-MX" sz="1000" dirty="0">
                <a:solidFill>
                  <a:schemeClr val="tx1"/>
                </a:solidFill>
                <a:latin typeface="Bookman Old Style" panose="02050604050505020204" pitchFamily="18" charset="0"/>
                <a:ea typeface="Batang" panose="02030600000101010101" pitchFamily="18" charset="-127"/>
              </a:rPr>
              <a:t>, deberán entregarse dos informes bimestrales, marcar que número de informe entregará, y colocar en el primer informe la fecha de inicio con la cual fue registrado el servicio social. como es Bimestral a la fecha de inicio le agregas dos meses más para  que coloques esa fecha en los siguientes recuadros. Los otros  2 formatos Bimestrales se llenaran de la misma manera, únicamente cambia el periodo. </a:t>
            </a:r>
          </a:p>
          <a:p>
            <a:pPr marL="214304" indent="-214304" algn="just">
              <a:buClr>
                <a:schemeClr val="accent5">
                  <a:lumMod val="50000"/>
                </a:schemeClr>
              </a:buClr>
              <a:buFont typeface="Wingdings" panose="05000000000000000000" pitchFamily="2" charset="2"/>
              <a:buChar char="q"/>
            </a:pPr>
            <a:r>
              <a:rPr lang="es-MX" sz="1000" b="1" dirty="0">
                <a:solidFill>
                  <a:schemeClr val="tx1"/>
                </a:solidFill>
                <a:latin typeface="Bookman Old Style" panose="02050604050505020204" pitchFamily="18" charset="0"/>
                <a:ea typeface="Batang" panose="02030600000101010101" pitchFamily="18" charset="-127"/>
              </a:rPr>
              <a:t>NOTA</a:t>
            </a:r>
            <a:r>
              <a:rPr lang="es-MX" sz="1000" dirty="0">
                <a:solidFill>
                  <a:schemeClr val="tx1"/>
                </a:solidFill>
                <a:latin typeface="Bookman Old Style" panose="02050604050505020204" pitchFamily="18" charset="0"/>
                <a:ea typeface="Batang" panose="02030600000101010101" pitchFamily="18" charset="-127"/>
              </a:rPr>
              <a:t>: A los alumnos de las sedes foráneas se les autoriza entregar todos los reportes al final, es decir en la Primera Parte solo entregan la solicitud de Registro y los documentos correspondientes y en la Segunda parte al final del servicio social, entregan los siguientes formatos:  Tres bimestrales, el Global, Evaluación de la Unidad receptora y el Oficio de término del Servicio Social.</a:t>
            </a:r>
            <a:endParaRPr lang="es-MX" sz="1000" b="1" dirty="0">
              <a:solidFill>
                <a:schemeClr val="tx1"/>
              </a:solidFill>
              <a:latin typeface="Bookman Old Style" panose="02050604050505020204" pitchFamily="18" charset="0"/>
              <a:ea typeface="Batang" panose="02030600000101010101" pitchFamily="18" charset="-127"/>
            </a:endParaRPr>
          </a:p>
        </p:txBody>
      </p:sp>
      <p:cxnSp>
        <p:nvCxnSpPr>
          <p:cNvPr id="16" name="Conector recto de flecha 15">
            <a:extLst>
              <a:ext uri="{FF2B5EF4-FFF2-40B4-BE49-F238E27FC236}">
                <a16:creationId xmlns:a16="http://schemas.microsoft.com/office/drawing/2014/main" id="{5DAF95B8-E729-499C-8F5B-097D4A34F728}"/>
              </a:ext>
            </a:extLst>
          </p:cNvPr>
          <p:cNvCxnSpPr>
            <a:cxnSpLocks/>
          </p:cNvCxnSpPr>
          <p:nvPr/>
        </p:nvCxnSpPr>
        <p:spPr>
          <a:xfrm flipH="1">
            <a:off x="4276165" y="3200400"/>
            <a:ext cx="1815355" cy="1694329"/>
          </a:xfrm>
          <a:prstGeom prst="straightConnector1">
            <a:avLst/>
          </a:prstGeom>
          <a:ln w="28575">
            <a:solidFill>
              <a:srgbClr val="FF0000"/>
            </a:solidFill>
            <a:tailEnd type="triangle"/>
          </a:ln>
        </p:spPr>
        <p:style>
          <a:lnRef idx="1">
            <a:schemeClr val="accent2"/>
          </a:lnRef>
          <a:fillRef idx="0">
            <a:schemeClr val="accent2"/>
          </a:fillRef>
          <a:effectRef idx="0">
            <a:schemeClr val="accent2"/>
          </a:effectRef>
          <a:fontRef idx="minor">
            <a:schemeClr val="tx1"/>
          </a:fontRef>
        </p:style>
      </p:cxnSp>
      <p:pic>
        <p:nvPicPr>
          <p:cNvPr id="8" name="Imagen 7">
            <a:extLst>
              <a:ext uri="{FF2B5EF4-FFF2-40B4-BE49-F238E27FC236}">
                <a16:creationId xmlns:a16="http://schemas.microsoft.com/office/drawing/2014/main" id="{5F8BCC6B-1224-128C-CAAD-6934E29238D3}"/>
              </a:ext>
            </a:extLst>
          </p:cNvPr>
          <p:cNvPicPr>
            <a:picLocks noChangeAspect="1"/>
          </p:cNvPicPr>
          <p:nvPr/>
        </p:nvPicPr>
        <p:blipFill rotWithShape="1">
          <a:blip r:embed="rId5"/>
          <a:srcRect l="22565" t="13379" r="23686" b="52091"/>
          <a:stretch/>
        </p:blipFill>
        <p:spPr bwMode="auto">
          <a:xfrm>
            <a:off x="265904" y="1610432"/>
            <a:ext cx="5408756" cy="398293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60832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descr="Fondo Liso Brillante Abstracto VI Brillante Del Color Oro Del Metal De La  Hoja Imagen de archivo - Imagen de abstracto, hoja: 118934461">
            <a:extLst>
              <a:ext uri="{FF2B5EF4-FFF2-40B4-BE49-F238E27FC236}">
                <a16:creationId xmlns:a16="http://schemas.microsoft.com/office/drawing/2014/main" id="{685E3B21-FC15-446B-93DC-70FE0CC7B9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 y="0"/>
            <a:ext cx="9143999" cy="6952129"/>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id="{D68DBDCA-0EE5-4850-845E-9B9AC83B2F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222144"/>
            <a:ext cx="9144001" cy="150041"/>
          </a:xfrm>
          <a:prstGeom prst="rect">
            <a:avLst/>
          </a:prstGeom>
          <a:gradFill>
            <a:gsLst>
              <a:gs pos="6000">
                <a:schemeClr val="accent1">
                  <a:alpha val="62000"/>
                </a:schemeClr>
              </a:gs>
              <a:gs pos="43000">
                <a:schemeClr val="accent1">
                  <a:lumMod val="40000"/>
                  <a:lumOff val="60000"/>
                </a:schemeClr>
              </a:gs>
              <a:gs pos="100000">
                <a:srgbClr val="FF9900">
                  <a:shade val="100000"/>
                  <a:satMod val="115000"/>
                </a:srgbClr>
              </a:gs>
            </a:gsLst>
            <a:path path="circle">
              <a:fillToRect l="50000" t="50000" r="50000" b="50000"/>
            </a:path>
          </a:gradFill>
          <a:ln>
            <a:solidFill>
              <a:srgbClr val="FFC000"/>
            </a:solidFill>
          </a:ln>
          <a:effectLst>
            <a:glow rad="787400">
              <a:schemeClr val="accent1">
                <a:alpha val="0"/>
              </a:schemeClr>
            </a:glow>
            <a:outerShdw blurRad="152400" dist="317500" dir="5400000" sx="90000" sy="-19000" rotWithShape="0">
              <a:prstClr val="black">
                <a:alpha val="15000"/>
              </a:prstClr>
            </a:outerShdw>
            <a:reflection stA="0" endPos="65000" dist="50800" dir="5400000" sy="-100000" algn="bl" rotWithShape="0"/>
            <a:softEdge rad="0"/>
          </a:effectLst>
        </p:spPr>
      </p:pic>
      <p:sp>
        <p:nvSpPr>
          <p:cNvPr id="2" name="Título 1">
            <a:extLst>
              <a:ext uri="{FF2B5EF4-FFF2-40B4-BE49-F238E27FC236}">
                <a16:creationId xmlns:a16="http://schemas.microsoft.com/office/drawing/2014/main" id="{0F9B7C73-7EB7-49DD-83CB-2879B3D16BA9}"/>
              </a:ext>
            </a:extLst>
          </p:cNvPr>
          <p:cNvSpPr>
            <a:spLocks noGrp="1"/>
          </p:cNvSpPr>
          <p:nvPr>
            <p:ph type="title"/>
          </p:nvPr>
        </p:nvSpPr>
        <p:spPr>
          <a:xfrm>
            <a:off x="864732" y="460475"/>
            <a:ext cx="1983528" cy="476007"/>
          </a:xfrm>
        </p:spPr>
        <p:txBody>
          <a:bodyPr>
            <a:normAutofit fontScale="90000"/>
          </a:bodyPr>
          <a:lstStyle/>
          <a:p>
            <a:r>
              <a:rPr lang="es-MX" b="1" dirty="0">
                <a:solidFill>
                  <a:schemeClr val="accent1">
                    <a:lumMod val="75000"/>
                  </a:schemeClr>
                </a:solidFill>
                <a:latin typeface="Aharoni" panose="02010803020104030203" pitchFamily="2" charset="-79"/>
                <a:cs typeface="Aharoni" panose="02010803020104030203" pitchFamily="2" charset="-79"/>
              </a:rPr>
              <a:t>IMCED</a:t>
            </a:r>
          </a:p>
        </p:txBody>
      </p:sp>
      <p:sp>
        <p:nvSpPr>
          <p:cNvPr id="18" name="CuadroTexto 17">
            <a:extLst>
              <a:ext uri="{FF2B5EF4-FFF2-40B4-BE49-F238E27FC236}">
                <a16:creationId xmlns:a16="http://schemas.microsoft.com/office/drawing/2014/main" id="{B443D1F0-58C9-4714-A030-28F597F80216}"/>
              </a:ext>
            </a:extLst>
          </p:cNvPr>
          <p:cNvSpPr txBox="1"/>
          <p:nvPr/>
        </p:nvSpPr>
        <p:spPr>
          <a:xfrm>
            <a:off x="3044154" y="509853"/>
            <a:ext cx="4934308" cy="323165"/>
          </a:xfrm>
          <a:prstGeom prst="rect">
            <a:avLst/>
          </a:prstGeom>
          <a:gradFill>
            <a:gsLst>
              <a:gs pos="0">
                <a:schemeClr val="accent2">
                  <a:lumMod val="75000"/>
                </a:schemeClr>
              </a:gs>
              <a:gs pos="0">
                <a:schemeClr val="accent1">
                  <a:lumMod val="40000"/>
                  <a:lumOff val="60000"/>
                </a:schemeClr>
              </a:gs>
              <a:gs pos="71000">
                <a:srgbClr val="FF9900">
                  <a:shade val="100000"/>
                  <a:satMod val="115000"/>
                </a:srgbClr>
              </a:gs>
            </a:gsLst>
            <a:path path="circle">
              <a:fillToRect l="50000" t="50000" r="50000" b="50000"/>
            </a:path>
          </a:gradFill>
        </p:spPr>
        <p:txBody>
          <a:bodyPr wrap="square" rtlCol="0">
            <a:spAutoFit/>
          </a:bodyPr>
          <a:lstStyle/>
          <a:p>
            <a:pPr algn="ctr"/>
            <a:r>
              <a:rPr lang="es-MX" sz="1500" b="1" spc="75" dirty="0">
                <a:latin typeface="Arial Rounded MT Bold" panose="020F0704030504030204" pitchFamily="34" charset="0"/>
              </a:rPr>
              <a:t>INFORME BIMESTRAL: </a:t>
            </a:r>
          </a:p>
        </p:txBody>
      </p:sp>
      <p:sp>
        <p:nvSpPr>
          <p:cNvPr id="29" name="AutoShape 8">
            <a:extLst>
              <a:ext uri="{FF2B5EF4-FFF2-40B4-BE49-F238E27FC236}">
                <a16:creationId xmlns:a16="http://schemas.microsoft.com/office/drawing/2014/main" id="{809BA9E6-C72C-4FC0-B086-F6A3A5FB922C}"/>
              </a:ext>
            </a:extLst>
          </p:cNvPr>
          <p:cNvSpPr>
            <a:spLocks noChangeAspect="1" noChangeArrowheads="1"/>
          </p:cNvSpPr>
          <p:nvPr/>
        </p:nvSpPr>
        <p:spPr bwMode="auto">
          <a:xfrm>
            <a:off x="4457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1" rIns="68580" bIns="34291" numCol="1" anchor="t" anchorCtr="0" compatLnSpc="1">
            <a:prstTxWarp prst="textNoShape">
              <a:avLst/>
            </a:prstTxWarp>
          </a:bodyPr>
          <a:lstStyle/>
          <a:p>
            <a:endParaRPr lang="es-MX" sz="1351"/>
          </a:p>
        </p:txBody>
      </p:sp>
      <p:sp>
        <p:nvSpPr>
          <p:cNvPr id="5" name="Globo: línea 4">
            <a:extLst>
              <a:ext uri="{FF2B5EF4-FFF2-40B4-BE49-F238E27FC236}">
                <a16:creationId xmlns:a16="http://schemas.microsoft.com/office/drawing/2014/main" id="{C69318BE-7296-4E6B-BD4C-5461A5E0319B}"/>
              </a:ext>
            </a:extLst>
          </p:cNvPr>
          <p:cNvSpPr/>
          <p:nvPr/>
        </p:nvSpPr>
        <p:spPr>
          <a:xfrm>
            <a:off x="5911532" y="1657846"/>
            <a:ext cx="3028867" cy="4463799"/>
          </a:xfrm>
          <a:prstGeom prst="borderCallout1">
            <a:avLst>
              <a:gd name="adj1" fmla="val 50113"/>
              <a:gd name="adj2" fmla="val 5188"/>
              <a:gd name="adj3" fmla="val 46208"/>
              <a:gd name="adj4" fmla="val -29152"/>
            </a:avLst>
          </a:prstGeom>
          <a:solidFill>
            <a:schemeClr val="accent4"/>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04" indent="-214304" algn="just">
              <a:buClr>
                <a:schemeClr val="accent5">
                  <a:lumMod val="50000"/>
                </a:schemeClr>
              </a:buClr>
              <a:buFont typeface="Wingdings" panose="05000000000000000000" pitchFamily="2" charset="2"/>
              <a:buChar char="q"/>
            </a:pPr>
            <a:r>
              <a:rPr lang="es-MX" sz="1200" dirty="0">
                <a:solidFill>
                  <a:schemeClr val="tx1"/>
                </a:solidFill>
                <a:latin typeface="Bookman Old Style" panose="02050604050505020204" pitchFamily="18" charset="0"/>
                <a:ea typeface="Batang" panose="02030600000101010101" pitchFamily="18" charset="-127"/>
              </a:rPr>
              <a:t>Estos datos siempre deberán </a:t>
            </a:r>
            <a:r>
              <a:rPr lang="es-MX" sz="1100" dirty="0">
                <a:solidFill>
                  <a:schemeClr val="tx1"/>
                </a:solidFill>
                <a:latin typeface="Bookman Old Style" panose="02050604050505020204" pitchFamily="18" charset="0"/>
                <a:ea typeface="Batang" panose="02030600000101010101" pitchFamily="18" charset="-127"/>
              </a:rPr>
              <a:t>colocarse, no cambian. </a:t>
            </a:r>
          </a:p>
          <a:p>
            <a:pPr marL="214304" indent="-214304" algn="just">
              <a:buClr>
                <a:schemeClr val="accent5">
                  <a:lumMod val="50000"/>
                </a:schemeClr>
              </a:buClr>
              <a:buFont typeface="Wingdings" panose="05000000000000000000" pitchFamily="2" charset="2"/>
              <a:buChar char="q"/>
            </a:pPr>
            <a:r>
              <a:rPr lang="es-MX" sz="1100" dirty="0">
                <a:solidFill>
                  <a:schemeClr val="tx1"/>
                </a:solidFill>
                <a:latin typeface="Bookman Old Style" panose="02050604050505020204" pitchFamily="18" charset="0"/>
                <a:ea typeface="Batang" panose="02030600000101010101" pitchFamily="18" charset="-127"/>
              </a:rPr>
              <a:t>En el apartado de </a:t>
            </a:r>
            <a:r>
              <a:rPr lang="es-MX" sz="1100" b="1" dirty="0">
                <a:solidFill>
                  <a:schemeClr val="tx1"/>
                </a:solidFill>
                <a:latin typeface="Bookman Old Style" panose="02050604050505020204" pitchFamily="18" charset="0"/>
                <a:ea typeface="Batang" panose="02030600000101010101" pitchFamily="18" charset="-127"/>
              </a:rPr>
              <a:t>Actividades</a:t>
            </a:r>
            <a:r>
              <a:rPr lang="es-MX" sz="1100" dirty="0">
                <a:solidFill>
                  <a:schemeClr val="tx1"/>
                </a:solidFill>
                <a:latin typeface="Bookman Old Style" panose="02050604050505020204" pitchFamily="18" charset="0"/>
                <a:ea typeface="Batang" panose="02030600000101010101" pitchFamily="18" charset="-127"/>
              </a:rPr>
              <a:t>, desarrollar mínimo cuatro actividades realizadas durante el Servicio social.</a:t>
            </a:r>
          </a:p>
          <a:p>
            <a:pPr marL="214304" indent="-214304" algn="just">
              <a:buClr>
                <a:schemeClr val="accent5">
                  <a:lumMod val="50000"/>
                </a:schemeClr>
              </a:buClr>
              <a:buFont typeface="Wingdings" panose="05000000000000000000" pitchFamily="2" charset="2"/>
              <a:buChar char="q"/>
            </a:pPr>
            <a:r>
              <a:rPr lang="es-MX" sz="1100" b="1" dirty="0">
                <a:solidFill>
                  <a:schemeClr val="tx1"/>
                </a:solidFill>
                <a:latin typeface="Bookman Old Style" panose="02050604050505020204" pitchFamily="18" charset="0"/>
                <a:ea typeface="Batang" panose="02030600000101010101" pitchFamily="18" charset="-127"/>
              </a:rPr>
              <a:t>Horas laboradas</a:t>
            </a:r>
            <a:r>
              <a:rPr lang="es-MX" sz="1100" dirty="0">
                <a:solidFill>
                  <a:schemeClr val="tx1"/>
                </a:solidFill>
                <a:latin typeface="Bookman Old Style" panose="02050604050505020204" pitchFamily="18" charset="0"/>
                <a:ea typeface="Batang" panose="02030600000101010101" pitchFamily="18" charset="-127"/>
              </a:rPr>
              <a:t>: Especificar las horas dedicadas a cada actividad, pero que a la vez, sumándolas den un total de 160 horas. </a:t>
            </a:r>
          </a:p>
          <a:p>
            <a:pPr marL="214304" indent="-214304" algn="just">
              <a:buClr>
                <a:schemeClr val="accent5">
                  <a:lumMod val="50000"/>
                </a:schemeClr>
              </a:buClr>
              <a:buFont typeface="Wingdings" panose="05000000000000000000" pitchFamily="2" charset="2"/>
              <a:buChar char="q"/>
            </a:pPr>
            <a:r>
              <a:rPr lang="es-MX" sz="1100" b="1" dirty="0">
                <a:solidFill>
                  <a:schemeClr val="tx1"/>
                </a:solidFill>
                <a:latin typeface="Bookman Old Style" panose="02050604050505020204" pitchFamily="18" charset="0"/>
                <a:ea typeface="Batang" panose="02030600000101010101" pitchFamily="18" charset="-127"/>
              </a:rPr>
              <a:t>Horas acumuladas</a:t>
            </a:r>
            <a:r>
              <a:rPr lang="es-MX" sz="1100" dirty="0">
                <a:solidFill>
                  <a:schemeClr val="tx1"/>
                </a:solidFill>
                <a:latin typeface="Bookman Old Style" panose="02050604050505020204" pitchFamily="18" charset="0"/>
                <a:ea typeface="Batang" panose="02030600000101010101" pitchFamily="18" charset="-127"/>
              </a:rPr>
              <a:t>:  en el </a:t>
            </a:r>
            <a:r>
              <a:rPr lang="es-MX" sz="1100" b="1" dirty="0">
                <a:solidFill>
                  <a:schemeClr val="tx1"/>
                </a:solidFill>
                <a:latin typeface="Bookman Old Style" panose="02050604050505020204" pitchFamily="18" charset="0"/>
                <a:ea typeface="Batang" panose="02030600000101010101" pitchFamily="18" charset="-127"/>
              </a:rPr>
              <a:t>1er </a:t>
            </a:r>
            <a:r>
              <a:rPr lang="es-MX" sz="1100" dirty="0">
                <a:solidFill>
                  <a:schemeClr val="tx1"/>
                </a:solidFill>
                <a:latin typeface="Bookman Old Style" panose="02050604050505020204" pitchFamily="18" charset="0"/>
                <a:ea typeface="Batang" panose="02030600000101010101" pitchFamily="18" charset="-127"/>
              </a:rPr>
              <a:t>Informe Bimestral  deberá llevar 160 Horas, en el </a:t>
            </a:r>
            <a:r>
              <a:rPr lang="es-MX" sz="1100" b="1" dirty="0">
                <a:solidFill>
                  <a:schemeClr val="tx1"/>
                </a:solidFill>
                <a:latin typeface="Bookman Old Style" panose="02050604050505020204" pitchFamily="18" charset="0"/>
                <a:ea typeface="Batang" panose="02030600000101010101" pitchFamily="18" charset="-127"/>
              </a:rPr>
              <a:t>2°</a:t>
            </a:r>
            <a:r>
              <a:rPr lang="es-MX" sz="1100" dirty="0">
                <a:solidFill>
                  <a:schemeClr val="tx1"/>
                </a:solidFill>
                <a:latin typeface="Bookman Old Style" panose="02050604050505020204" pitchFamily="18" charset="0"/>
                <a:ea typeface="Batang" panose="02030600000101010101" pitchFamily="18" charset="-127"/>
              </a:rPr>
              <a:t> Informe Bimestral: 320 Horas y en el </a:t>
            </a:r>
            <a:r>
              <a:rPr lang="es-MX" sz="1100" b="1" dirty="0">
                <a:solidFill>
                  <a:schemeClr val="tx1"/>
                </a:solidFill>
                <a:latin typeface="Bookman Old Style" panose="02050604050505020204" pitchFamily="18" charset="0"/>
                <a:ea typeface="Batang" panose="02030600000101010101" pitchFamily="18" charset="-127"/>
              </a:rPr>
              <a:t>3er</a:t>
            </a:r>
            <a:r>
              <a:rPr lang="es-MX" sz="1100" dirty="0">
                <a:solidFill>
                  <a:schemeClr val="tx1"/>
                </a:solidFill>
                <a:latin typeface="Bookman Old Style" panose="02050604050505020204" pitchFamily="18" charset="0"/>
                <a:ea typeface="Batang" panose="02030600000101010101" pitchFamily="18" charset="-127"/>
              </a:rPr>
              <a:t>. Informe Bimestral: 480  Horas. </a:t>
            </a:r>
          </a:p>
          <a:p>
            <a:pPr marL="214304" indent="-214304" algn="just">
              <a:buClr>
                <a:schemeClr val="accent5">
                  <a:lumMod val="50000"/>
                </a:schemeClr>
              </a:buClr>
              <a:buFont typeface="Wingdings" panose="05000000000000000000" pitchFamily="2" charset="2"/>
              <a:buChar char="q"/>
            </a:pPr>
            <a:r>
              <a:rPr lang="es-MX" sz="1100" dirty="0">
                <a:solidFill>
                  <a:schemeClr val="tx1"/>
                </a:solidFill>
                <a:latin typeface="Bookman Old Style" panose="02050604050505020204" pitchFamily="18" charset="0"/>
                <a:ea typeface="Batang" panose="02030600000101010101" pitchFamily="18" charset="-127"/>
              </a:rPr>
              <a:t>En </a:t>
            </a:r>
            <a:r>
              <a:rPr lang="es-MX" sz="1100" b="1" dirty="0">
                <a:solidFill>
                  <a:schemeClr val="tx1"/>
                </a:solidFill>
                <a:latin typeface="Bookman Old Style" panose="02050604050505020204" pitchFamily="18" charset="0"/>
                <a:ea typeface="Batang" panose="02030600000101010101" pitchFamily="18" charset="-127"/>
              </a:rPr>
              <a:t>Avance del Programa </a:t>
            </a:r>
            <a:r>
              <a:rPr lang="es-MX" sz="1100" dirty="0">
                <a:solidFill>
                  <a:schemeClr val="tx1"/>
                </a:solidFill>
                <a:latin typeface="Bookman Old Style" panose="02050604050505020204" pitchFamily="18" charset="0"/>
                <a:ea typeface="Batang" panose="02030600000101010101" pitchFamily="18" charset="-127"/>
              </a:rPr>
              <a:t>deberá contener:</a:t>
            </a:r>
          </a:p>
          <a:p>
            <a:pPr marL="214304" indent="-214304" algn="just">
              <a:buClr>
                <a:schemeClr val="accent5">
                  <a:lumMod val="50000"/>
                </a:schemeClr>
              </a:buClr>
              <a:buFont typeface="Wingdings" panose="05000000000000000000" pitchFamily="2" charset="2"/>
              <a:buChar char="q"/>
            </a:pPr>
            <a:r>
              <a:rPr lang="es-MX" sz="1100" dirty="0">
                <a:solidFill>
                  <a:schemeClr val="tx1"/>
                </a:solidFill>
                <a:latin typeface="Bookman Old Style" panose="02050604050505020204" pitchFamily="18" charset="0"/>
                <a:ea typeface="Batang" panose="02030600000101010101" pitchFamily="18" charset="-127"/>
              </a:rPr>
              <a:t>1er Informe Bimestral: 33.3 %</a:t>
            </a:r>
          </a:p>
          <a:p>
            <a:pPr marL="214304" indent="-214304" algn="just">
              <a:buClr>
                <a:schemeClr val="accent5">
                  <a:lumMod val="50000"/>
                </a:schemeClr>
              </a:buClr>
              <a:buFont typeface="Wingdings" panose="05000000000000000000" pitchFamily="2" charset="2"/>
              <a:buChar char="q"/>
            </a:pPr>
            <a:r>
              <a:rPr lang="es-MX" sz="1100" dirty="0">
                <a:solidFill>
                  <a:schemeClr val="tx1"/>
                </a:solidFill>
                <a:latin typeface="Bookman Old Style" panose="02050604050505020204" pitchFamily="18" charset="0"/>
                <a:ea typeface="Batang" panose="02030600000101010101" pitchFamily="18" charset="-127"/>
              </a:rPr>
              <a:t>2° Informe Bimestral: 66.6 %</a:t>
            </a:r>
          </a:p>
          <a:p>
            <a:pPr marL="214304" indent="-214304" algn="just">
              <a:buClr>
                <a:schemeClr val="accent5">
                  <a:lumMod val="50000"/>
                </a:schemeClr>
              </a:buClr>
              <a:buFont typeface="Wingdings" panose="05000000000000000000" pitchFamily="2" charset="2"/>
              <a:buChar char="q"/>
            </a:pPr>
            <a:r>
              <a:rPr lang="es-MX" sz="1100" dirty="0">
                <a:solidFill>
                  <a:schemeClr val="tx1"/>
                </a:solidFill>
                <a:latin typeface="Bookman Old Style" panose="02050604050505020204" pitchFamily="18" charset="0"/>
                <a:ea typeface="Batang" panose="02030600000101010101" pitchFamily="18" charset="-127"/>
              </a:rPr>
              <a:t>3° Informe Bimestral: 100 %</a:t>
            </a:r>
          </a:p>
          <a:p>
            <a:pPr marL="214304" indent="-214304" algn="just">
              <a:buClr>
                <a:schemeClr val="accent5">
                  <a:lumMod val="50000"/>
                </a:schemeClr>
              </a:buClr>
              <a:buFont typeface="Wingdings" panose="05000000000000000000" pitchFamily="2" charset="2"/>
              <a:buChar char="q"/>
            </a:pPr>
            <a:r>
              <a:rPr lang="es-MX" sz="1100" dirty="0">
                <a:solidFill>
                  <a:schemeClr val="tx1"/>
                </a:solidFill>
                <a:latin typeface="Bookman Old Style" panose="02050604050505020204" pitchFamily="18" charset="0"/>
                <a:ea typeface="Batang" panose="02030600000101010101" pitchFamily="18" charset="-127"/>
              </a:rPr>
              <a:t>El Alumno deberá  colocar su nombre y firma donde dice: Prestador.</a:t>
            </a:r>
          </a:p>
          <a:p>
            <a:pPr algn="ctr"/>
            <a:endParaRPr lang="es-MX" sz="1200" b="1" dirty="0">
              <a:solidFill>
                <a:schemeClr val="tx1"/>
              </a:solidFill>
              <a:latin typeface="Bookman Old Style" panose="02050604050505020204" pitchFamily="18" charset="0"/>
              <a:ea typeface="Batang" panose="02030600000101010101" pitchFamily="18" charset="-127"/>
            </a:endParaRPr>
          </a:p>
        </p:txBody>
      </p:sp>
      <p:pic>
        <p:nvPicPr>
          <p:cNvPr id="3" name="Imagen 2">
            <a:extLst>
              <a:ext uri="{FF2B5EF4-FFF2-40B4-BE49-F238E27FC236}">
                <a16:creationId xmlns:a16="http://schemas.microsoft.com/office/drawing/2014/main" id="{F8C8CEF6-65E1-CAC2-7A4F-8391ECF1FAEF}"/>
              </a:ext>
            </a:extLst>
          </p:cNvPr>
          <p:cNvPicPr>
            <a:picLocks noChangeAspect="1"/>
          </p:cNvPicPr>
          <p:nvPr/>
        </p:nvPicPr>
        <p:blipFill rotWithShape="1">
          <a:blip r:embed="rId4"/>
          <a:srcRect l="22721" t="47134" r="23649" b="5985"/>
          <a:stretch/>
        </p:blipFill>
        <p:spPr bwMode="auto">
          <a:xfrm>
            <a:off x="354403" y="1761311"/>
            <a:ext cx="5315250" cy="3874545"/>
          </a:xfrm>
          <a:prstGeom prst="rect">
            <a:avLst/>
          </a:prstGeom>
          <a:ln>
            <a:noFill/>
          </a:ln>
          <a:extLst>
            <a:ext uri="{53640926-AAD7-44D8-BBD7-CCE9431645EC}">
              <a14:shadowObscured xmlns:a14="http://schemas.microsoft.com/office/drawing/2010/main"/>
            </a:ext>
          </a:extLst>
        </p:spPr>
      </p:pic>
      <p:cxnSp>
        <p:nvCxnSpPr>
          <p:cNvPr id="16" name="Conector recto de flecha 15">
            <a:extLst>
              <a:ext uri="{FF2B5EF4-FFF2-40B4-BE49-F238E27FC236}">
                <a16:creationId xmlns:a16="http://schemas.microsoft.com/office/drawing/2014/main" id="{5DAF95B8-E729-499C-8F5B-097D4A34F728}"/>
              </a:ext>
            </a:extLst>
          </p:cNvPr>
          <p:cNvCxnSpPr>
            <a:cxnSpLocks/>
          </p:cNvCxnSpPr>
          <p:nvPr/>
        </p:nvCxnSpPr>
        <p:spPr>
          <a:xfrm flipH="1" flipV="1">
            <a:off x="4998335" y="1981145"/>
            <a:ext cx="1025946" cy="93993"/>
          </a:xfrm>
          <a:prstGeom prst="straightConnector1">
            <a:avLst/>
          </a:prstGeom>
          <a:ln w="28575">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17" name="Conector recto de flecha 16">
            <a:extLst>
              <a:ext uri="{FF2B5EF4-FFF2-40B4-BE49-F238E27FC236}">
                <a16:creationId xmlns:a16="http://schemas.microsoft.com/office/drawing/2014/main" id="{FBA77C9A-7B8C-43E1-9049-1614DD126506}"/>
              </a:ext>
            </a:extLst>
          </p:cNvPr>
          <p:cNvCxnSpPr>
            <a:cxnSpLocks/>
          </p:cNvCxnSpPr>
          <p:nvPr/>
        </p:nvCxnSpPr>
        <p:spPr>
          <a:xfrm flipH="1" flipV="1">
            <a:off x="4998334" y="2811629"/>
            <a:ext cx="1025948" cy="142586"/>
          </a:xfrm>
          <a:prstGeom prst="straightConnector1">
            <a:avLst/>
          </a:prstGeom>
          <a:ln w="28575">
            <a:solidFill>
              <a:srgbClr val="FF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8708278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descr="Fondo Liso Brillante Abstracto VI Brillante Del Color Oro Del Metal De La  Hoja Imagen de archivo - Imagen de abstracto, hoja: 118934461">
            <a:extLst>
              <a:ext uri="{FF2B5EF4-FFF2-40B4-BE49-F238E27FC236}">
                <a16:creationId xmlns:a16="http://schemas.microsoft.com/office/drawing/2014/main" id="{685E3B21-FC15-446B-93DC-70FE0CC7B9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 y="-47065"/>
            <a:ext cx="9143999" cy="6952129"/>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id="{D68DBDCA-0EE5-4850-845E-9B9AC83B2F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 y="1213276"/>
            <a:ext cx="9144001" cy="150041"/>
          </a:xfrm>
          <a:prstGeom prst="rect">
            <a:avLst/>
          </a:prstGeom>
          <a:gradFill>
            <a:gsLst>
              <a:gs pos="6000">
                <a:schemeClr val="accent1">
                  <a:alpha val="62000"/>
                </a:schemeClr>
              </a:gs>
              <a:gs pos="43000">
                <a:schemeClr val="accent1">
                  <a:lumMod val="40000"/>
                  <a:lumOff val="60000"/>
                </a:schemeClr>
              </a:gs>
              <a:gs pos="100000">
                <a:srgbClr val="FF9900">
                  <a:shade val="100000"/>
                  <a:satMod val="115000"/>
                </a:srgbClr>
              </a:gs>
            </a:gsLst>
            <a:path path="circle">
              <a:fillToRect l="50000" t="50000" r="50000" b="50000"/>
            </a:path>
          </a:gradFill>
          <a:ln>
            <a:solidFill>
              <a:srgbClr val="FFC000"/>
            </a:solidFill>
          </a:ln>
          <a:effectLst>
            <a:glow rad="787400">
              <a:schemeClr val="accent1">
                <a:alpha val="0"/>
              </a:schemeClr>
            </a:glow>
            <a:outerShdw blurRad="152400" dist="317500" dir="5400000" sx="90000" sy="-19000" rotWithShape="0">
              <a:prstClr val="black">
                <a:alpha val="15000"/>
              </a:prstClr>
            </a:outerShdw>
            <a:reflection stA="0" endPos="65000" dist="50800" dir="5400000" sy="-100000" algn="bl" rotWithShape="0"/>
            <a:softEdge rad="0"/>
          </a:effectLst>
        </p:spPr>
      </p:pic>
      <p:sp>
        <p:nvSpPr>
          <p:cNvPr id="2" name="Título 1">
            <a:extLst>
              <a:ext uri="{FF2B5EF4-FFF2-40B4-BE49-F238E27FC236}">
                <a16:creationId xmlns:a16="http://schemas.microsoft.com/office/drawing/2014/main" id="{0F9B7C73-7EB7-49DD-83CB-2879B3D16BA9}"/>
              </a:ext>
            </a:extLst>
          </p:cNvPr>
          <p:cNvSpPr>
            <a:spLocks noGrp="1"/>
          </p:cNvSpPr>
          <p:nvPr>
            <p:ph type="title"/>
          </p:nvPr>
        </p:nvSpPr>
        <p:spPr>
          <a:xfrm>
            <a:off x="864732" y="460475"/>
            <a:ext cx="1983528" cy="476007"/>
          </a:xfrm>
        </p:spPr>
        <p:txBody>
          <a:bodyPr>
            <a:normAutofit fontScale="90000"/>
          </a:bodyPr>
          <a:lstStyle/>
          <a:p>
            <a:r>
              <a:rPr lang="es-MX" b="1" dirty="0">
                <a:solidFill>
                  <a:schemeClr val="accent1">
                    <a:lumMod val="75000"/>
                  </a:schemeClr>
                </a:solidFill>
                <a:latin typeface="Aharoni" panose="02010803020104030203" pitchFamily="2" charset="-79"/>
                <a:cs typeface="Aharoni" panose="02010803020104030203" pitchFamily="2" charset="-79"/>
              </a:rPr>
              <a:t>IMCED</a:t>
            </a:r>
          </a:p>
        </p:txBody>
      </p:sp>
      <p:sp>
        <p:nvSpPr>
          <p:cNvPr id="18" name="CuadroTexto 17">
            <a:extLst>
              <a:ext uri="{FF2B5EF4-FFF2-40B4-BE49-F238E27FC236}">
                <a16:creationId xmlns:a16="http://schemas.microsoft.com/office/drawing/2014/main" id="{B443D1F0-58C9-4714-A030-28F597F80216}"/>
              </a:ext>
            </a:extLst>
          </p:cNvPr>
          <p:cNvSpPr txBox="1"/>
          <p:nvPr/>
        </p:nvSpPr>
        <p:spPr>
          <a:xfrm>
            <a:off x="3044154" y="509853"/>
            <a:ext cx="4934308" cy="323165"/>
          </a:xfrm>
          <a:prstGeom prst="rect">
            <a:avLst/>
          </a:prstGeom>
          <a:gradFill>
            <a:gsLst>
              <a:gs pos="0">
                <a:schemeClr val="accent2">
                  <a:lumMod val="75000"/>
                </a:schemeClr>
              </a:gs>
              <a:gs pos="0">
                <a:schemeClr val="accent1">
                  <a:lumMod val="40000"/>
                  <a:lumOff val="60000"/>
                </a:schemeClr>
              </a:gs>
              <a:gs pos="71000">
                <a:srgbClr val="FF9900">
                  <a:shade val="100000"/>
                  <a:satMod val="115000"/>
                </a:srgbClr>
              </a:gs>
            </a:gsLst>
            <a:path path="circle">
              <a:fillToRect l="50000" t="50000" r="50000" b="50000"/>
            </a:path>
          </a:gradFill>
        </p:spPr>
        <p:txBody>
          <a:bodyPr wrap="square" rtlCol="0">
            <a:spAutoFit/>
          </a:bodyPr>
          <a:lstStyle/>
          <a:p>
            <a:pPr algn="ctr"/>
            <a:r>
              <a:rPr lang="es-MX" sz="1500" b="1" spc="75" dirty="0">
                <a:latin typeface="Arial Rounded MT Bold" panose="020F0704030504030204" pitchFamily="34" charset="0"/>
              </a:rPr>
              <a:t>INFORME GLOBAL: </a:t>
            </a:r>
          </a:p>
        </p:txBody>
      </p:sp>
      <p:sp>
        <p:nvSpPr>
          <p:cNvPr id="29" name="AutoShape 8">
            <a:extLst>
              <a:ext uri="{FF2B5EF4-FFF2-40B4-BE49-F238E27FC236}">
                <a16:creationId xmlns:a16="http://schemas.microsoft.com/office/drawing/2014/main" id="{809BA9E6-C72C-4FC0-B086-F6A3A5FB922C}"/>
              </a:ext>
            </a:extLst>
          </p:cNvPr>
          <p:cNvSpPr>
            <a:spLocks noChangeAspect="1" noChangeArrowheads="1"/>
          </p:cNvSpPr>
          <p:nvPr/>
        </p:nvSpPr>
        <p:spPr bwMode="auto">
          <a:xfrm>
            <a:off x="4457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1" rIns="68580" bIns="34291" numCol="1" anchor="t" anchorCtr="0" compatLnSpc="1">
            <a:prstTxWarp prst="textNoShape">
              <a:avLst/>
            </a:prstTxWarp>
          </a:bodyPr>
          <a:lstStyle/>
          <a:p>
            <a:endParaRPr lang="es-MX" sz="1351"/>
          </a:p>
        </p:txBody>
      </p:sp>
      <p:pic>
        <p:nvPicPr>
          <p:cNvPr id="7" name="Imagen 6">
            <a:extLst>
              <a:ext uri="{FF2B5EF4-FFF2-40B4-BE49-F238E27FC236}">
                <a16:creationId xmlns:a16="http://schemas.microsoft.com/office/drawing/2014/main" id="{78DA9076-8D11-72F4-0078-CDF23C766FD3}"/>
              </a:ext>
            </a:extLst>
          </p:cNvPr>
          <p:cNvPicPr>
            <a:picLocks noChangeAspect="1"/>
          </p:cNvPicPr>
          <p:nvPr/>
        </p:nvPicPr>
        <p:blipFill rotWithShape="1">
          <a:blip r:embed="rId4"/>
          <a:srcRect l="17353" t="12963" r="18137" b="32832"/>
          <a:stretch/>
        </p:blipFill>
        <p:spPr>
          <a:xfrm>
            <a:off x="224118" y="1929003"/>
            <a:ext cx="5287190" cy="4310432"/>
          </a:xfrm>
          <a:prstGeom prst="rect">
            <a:avLst/>
          </a:prstGeom>
        </p:spPr>
      </p:pic>
      <p:cxnSp>
        <p:nvCxnSpPr>
          <p:cNvPr id="17" name="Conector recto de flecha 16">
            <a:extLst>
              <a:ext uri="{FF2B5EF4-FFF2-40B4-BE49-F238E27FC236}">
                <a16:creationId xmlns:a16="http://schemas.microsoft.com/office/drawing/2014/main" id="{FBA77C9A-7B8C-43E1-9049-1614DD126506}"/>
              </a:ext>
            </a:extLst>
          </p:cNvPr>
          <p:cNvCxnSpPr>
            <a:cxnSpLocks/>
          </p:cNvCxnSpPr>
          <p:nvPr/>
        </p:nvCxnSpPr>
        <p:spPr>
          <a:xfrm flipH="1">
            <a:off x="4903694" y="3013001"/>
            <a:ext cx="1288928" cy="1046032"/>
          </a:xfrm>
          <a:prstGeom prst="straightConnector1">
            <a:avLst/>
          </a:prstGeom>
          <a:ln w="28575">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5" name="Globo: línea 4">
            <a:extLst>
              <a:ext uri="{FF2B5EF4-FFF2-40B4-BE49-F238E27FC236}">
                <a16:creationId xmlns:a16="http://schemas.microsoft.com/office/drawing/2014/main" id="{C69318BE-7296-4E6B-BD4C-5461A5E0319B}"/>
              </a:ext>
            </a:extLst>
          </p:cNvPr>
          <p:cNvSpPr/>
          <p:nvPr/>
        </p:nvSpPr>
        <p:spPr>
          <a:xfrm>
            <a:off x="6035057" y="2341716"/>
            <a:ext cx="2597955" cy="3557059"/>
          </a:xfrm>
          <a:prstGeom prst="borderCallout1">
            <a:avLst>
              <a:gd name="adj1" fmla="val 50113"/>
              <a:gd name="adj2" fmla="val 5188"/>
              <a:gd name="adj3" fmla="val 76114"/>
              <a:gd name="adj4" fmla="val -38469"/>
            </a:avLst>
          </a:prstGeom>
          <a:solidFill>
            <a:schemeClr val="accent4"/>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04" indent="-214304" algn="just">
              <a:buClr>
                <a:schemeClr val="accent5">
                  <a:lumMod val="50000"/>
                </a:schemeClr>
              </a:buClr>
              <a:buFont typeface="Wingdings" panose="05000000000000000000" pitchFamily="2" charset="2"/>
              <a:buChar char="q"/>
            </a:pPr>
            <a:r>
              <a:rPr lang="es-MX" sz="1200" dirty="0">
                <a:solidFill>
                  <a:schemeClr val="tx1"/>
                </a:solidFill>
                <a:latin typeface="Bookman Old Style" panose="02050604050505020204" pitchFamily="18" charset="0"/>
                <a:ea typeface="Batang" panose="02030600000101010101" pitchFamily="18" charset="-127"/>
              </a:rPr>
              <a:t>Llenar los datos solicitados, recordar que en el apartado de subprograma siempre debe ponerse Educación y Recreación. </a:t>
            </a:r>
          </a:p>
          <a:p>
            <a:pPr algn="just">
              <a:buClr>
                <a:schemeClr val="accent5">
                  <a:lumMod val="50000"/>
                </a:schemeClr>
              </a:buClr>
            </a:pPr>
            <a:endParaRPr lang="es-MX" sz="1100" dirty="0">
              <a:solidFill>
                <a:schemeClr val="tx1"/>
              </a:solidFill>
              <a:latin typeface="Bookman Old Style" panose="02050604050505020204" pitchFamily="18" charset="0"/>
              <a:ea typeface="Batang" panose="02030600000101010101" pitchFamily="18" charset="-127"/>
            </a:endParaRPr>
          </a:p>
          <a:p>
            <a:pPr marL="214304" indent="-214304" algn="just">
              <a:buClr>
                <a:schemeClr val="accent5">
                  <a:lumMod val="50000"/>
                </a:schemeClr>
              </a:buClr>
              <a:buFont typeface="Wingdings" panose="05000000000000000000" pitchFamily="2" charset="2"/>
              <a:buChar char="q"/>
            </a:pPr>
            <a:r>
              <a:rPr lang="es-MX" sz="1100" dirty="0">
                <a:solidFill>
                  <a:schemeClr val="tx1"/>
                </a:solidFill>
                <a:latin typeface="Bookman Old Style" panose="02050604050505020204" pitchFamily="18" charset="0"/>
                <a:ea typeface="Batang" panose="02030600000101010101" pitchFamily="18" charset="-127"/>
              </a:rPr>
              <a:t>Periodo de la prestación: se coloca fecha de inicio y término del Servicio social.</a:t>
            </a:r>
          </a:p>
          <a:p>
            <a:pPr algn="just">
              <a:buClr>
                <a:schemeClr val="accent5">
                  <a:lumMod val="50000"/>
                </a:schemeClr>
              </a:buClr>
            </a:pPr>
            <a:endParaRPr lang="es-MX" sz="1100" dirty="0">
              <a:solidFill>
                <a:schemeClr val="tx1"/>
              </a:solidFill>
              <a:latin typeface="Bookman Old Style" panose="02050604050505020204" pitchFamily="18" charset="0"/>
              <a:ea typeface="Batang" panose="02030600000101010101" pitchFamily="18" charset="-127"/>
            </a:endParaRPr>
          </a:p>
          <a:p>
            <a:pPr marL="214304" indent="-214304" algn="just">
              <a:buClr>
                <a:schemeClr val="accent5">
                  <a:lumMod val="50000"/>
                </a:schemeClr>
              </a:buClr>
              <a:buFont typeface="Wingdings" panose="05000000000000000000" pitchFamily="2" charset="2"/>
              <a:buChar char="q"/>
            </a:pPr>
            <a:r>
              <a:rPr lang="es-MX" sz="1100" dirty="0">
                <a:solidFill>
                  <a:schemeClr val="tx1"/>
                </a:solidFill>
                <a:latin typeface="Bookman Old Style" panose="02050604050505020204" pitchFamily="18" charset="0"/>
                <a:ea typeface="Batang" panose="02030600000101010101" pitchFamily="18" charset="-127"/>
              </a:rPr>
              <a:t>Los datos solicitados en dependencia receptora, localidad y Municipio no cambian.</a:t>
            </a:r>
          </a:p>
          <a:p>
            <a:pPr algn="ctr"/>
            <a:endParaRPr lang="es-MX" sz="1200" b="1" dirty="0">
              <a:solidFill>
                <a:schemeClr val="tx1"/>
              </a:solidFill>
              <a:latin typeface="Bookman Old Style" panose="02050604050505020204" pitchFamily="18" charset="0"/>
              <a:ea typeface="Batang" panose="02030600000101010101" pitchFamily="18" charset="-127"/>
            </a:endParaRPr>
          </a:p>
        </p:txBody>
      </p:sp>
      <p:cxnSp>
        <p:nvCxnSpPr>
          <p:cNvPr id="13" name="Conector recto de flecha 12">
            <a:extLst>
              <a:ext uri="{FF2B5EF4-FFF2-40B4-BE49-F238E27FC236}">
                <a16:creationId xmlns:a16="http://schemas.microsoft.com/office/drawing/2014/main" id="{3AD3E2A1-81E3-39BE-5CF7-5E4E1F156CC8}"/>
              </a:ext>
            </a:extLst>
          </p:cNvPr>
          <p:cNvCxnSpPr>
            <a:cxnSpLocks/>
          </p:cNvCxnSpPr>
          <p:nvPr/>
        </p:nvCxnSpPr>
        <p:spPr>
          <a:xfrm flipH="1">
            <a:off x="5080999" y="4774078"/>
            <a:ext cx="1111623" cy="870646"/>
          </a:xfrm>
          <a:prstGeom prst="straightConnector1">
            <a:avLst/>
          </a:prstGeom>
          <a:ln w="28575">
            <a:solidFill>
              <a:srgbClr val="FF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0596333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descr="Fondo Liso Brillante Abstracto VI Brillante Del Color Oro Del Metal De La  Hoja Imagen de archivo - Imagen de abstracto, hoja: 118934461">
            <a:extLst>
              <a:ext uri="{FF2B5EF4-FFF2-40B4-BE49-F238E27FC236}">
                <a16:creationId xmlns:a16="http://schemas.microsoft.com/office/drawing/2014/main" id="{685E3B21-FC15-446B-93DC-70FE0CC7B9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84" y="-161365"/>
            <a:ext cx="9143999" cy="6952129"/>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id="{D68DBDCA-0EE5-4850-845E-9B9AC83B2F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 y="1213276"/>
            <a:ext cx="9144001" cy="150041"/>
          </a:xfrm>
          <a:prstGeom prst="rect">
            <a:avLst/>
          </a:prstGeom>
          <a:gradFill>
            <a:gsLst>
              <a:gs pos="6000">
                <a:schemeClr val="accent1">
                  <a:alpha val="62000"/>
                </a:schemeClr>
              </a:gs>
              <a:gs pos="43000">
                <a:schemeClr val="accent1">
                  <a:lumMod val="40000"/>
                  <a:lumOff val="60000"/>
                </a:schemeClr>
              </a:gs>
              <a:gs pos="100000">
                <a:srgbClr val="FF9900">
                  <a:shade val="100000"/>
                  <a:satMod val="115000"/>
                </a:srgbClr>
              </a:gs>
            </a:gsLst>
            <a:path path="circle">
              <a:fillToRect l="50000" t="50000" r="50000" b="50000"/>
            </a:path>
          </a:gradFill>
          <a:ln>
            <a:solidFill>
              <a:srgbClr val="FFC000"/>
            </a:solidFill>
          </a:ln>
          <a:effectLst>
            <a:glow rad="787400">
              <a:schemeClr val="accent1">
                <a:alpha val="0"/>
              </a:schemeClr>
            </a:glow>
            <a:outerShdw blurRad="152400" dist="317500" dir="5400000" sx="90000" sy="-19000" rotWithShape="0">
              <a:prstClr val="black">
                <a:alpha val="15000"/>
              </a:prstClr>
            </a:outerShdw>
            <a:reflection stA="0" endPos="65000" dist="50800" dir="5400000" sy="-100000" algn="bl" rotWithShape="0"/>
            <a:softEdge rad="0"/>
          </a:effectLst>
        </p:spPr>
      </p:pic>
      <p:sp>
        <p:nvSpPr>
          <p:cNvPr id="2" name="Título 1">
            <a:extLst>
              <a:ext uri="{FF2B5EF4-FFF2-40B4-BE49-F238E27FC236}">
                <a16:creationId xmlns:a16="http://schemas.microsoft.com/office/drawing/2014/main" id="{0F9B7C73-7EB7-49DD-83CB-2879B3D16BA9}"/>
              </a:ext>
            </a:extLst>
          </p:cNvPr>
          <p:cNvSpPr>
            <a:spLocks noGrp="1"/>
          </p:cNvSpPr>
          <p:nvPr>
            <p:ph type="title"/>
          </p:nvPr>
        </p:nvSpPr>
        <p:spPr>
          <a:xfrm>
            <a:off x="864732" y="460475"/>
            <a:ext cx="1983528" cy="476007"/>
          </a:xfrm>
        </p:spPr>
        <p:txBody>
          <a:bodyPr>
            <a:normAutofit fontScale="90000"/>
          </a:bodyPr>
          <a:lstStyle/>
          <a:p>
            <a:r>
              <a:rPr lang="es-MX" b="1" dirty="0">
                <a:solidFill>
                  <a:schemeClr val="accent1">
                    <a:lumMod val="75000"/>
                  </a:schemeClr>
                </a:solidFill>
                <a:latin typeface="Aharoni" panose="02010803020104030203" pitchFamily="2" charset="-79"/>
                <a:cs typeface="Aharoni" panose="02010803020104030203" pitchFamily="2" charset="-79"/>
              </a:rPr>
              <a:t>IMCED</a:t>
            </a:r>
          </a:p>
        </p:txBody>
      </p:sp>
      <p:sp>
        <p:nvSpPr>
          <p:cNvPr id="18" name="CuadroTexto 17">
            <a:extLst>
              <a:ext uri="{FF2B5EF4-FFF2-40B4-BE49-F238E27FC236}">
                <a16:creationId xmlns:a16="http://schemas.microsoft.com/office/drawing/2014/main" id="{B443D1F0-58C9-4714-A030-28F597F80216}"/>
              </a:ext>
            </a:extLst>
          </p:cNvPr>
          <p:cNvSpPr txBox="1"/>
          <p:nvPr/>
        </p:nvSpPr>
        <p:spPr>
          <a:xfrm>
            <a:off x="3044154" y="509853"/>
            <a:ext cx="4934308" cy="323165"/>
          </a:xfrm>
          <a:prstGeom prst="rect">
            <a:avLst/>
          </a:prstGeom>
          <a:gradFill>
            <a:gsLst>
              <a:gs pos="0">
                <a:schemeClr val="accent2">
                  <a:lumMod val="75000"/>
                </a:schemeClr>
              </a:gs>
              <a:gs pos="0">
                <a:schemeClr val="accent1">
                  <a:lumMod val="40000"/>
                  <a:lumOff val="60000"/>
                </a:schemeClr>
              </a:gs>
              <a:gs pos="71000">
                <a:srgbClr val="FF9900">
                  <a:shade val="100000"/>
                  <a:satMod val="115000"/>
                </a:srgbClr>
              </a:gs>
            </a:gsLst>
            <a:path path="circle">
              <a:fillToRect l="50000" t="50000" r="50000" b="50000"/>
            </a:path>
          </a:gradFill>
        </p:spPr>
        <p:txBody>
          <a:bodyPr wrap="square" rtlCol="0">
            <a:spAutoFit/>
          </a:bodyPr>
          <a:lstStyle/>
          <a:p>
            <a:pPr algn="ctr"/>
            <a:r>
              <a:rPr lang="es-MX" sz="1500" b="1" spc="75" dirty="0">
                <a:latin typeface="Arial Rounded MT Bold" panose="020F0704030504030204" pitchFamily="34" charset="0"/>
              </a:rPr>
              <a:t>INFORME GLOBAL: </a:t>
            </a:r>
          </a:p>
        </p:txBody>
      </p:sp>
      <p:sp>
        <p:nvSpPr>
          <p:cNvPr id="29" name="AutoShape 8">
            <a:extLst>
              <a:ext uri="{FF2B5EF4-FFF2-40B4-BE49-F238E27FC236}">
                <a16:creationId xmlns:a16="http://schemas.microsoft.com/office/drawing/2014/main" id="{809BA9E6-C72C-4FC0-B086-F6A3A5FB922C}"/>
              </a:ext>
            </a:extLst>
          </p:cNvPr>
          <p:cNvSpPr>
            <a:spLocks noChangeAspect="1" noChangeArrowheads="1"/>
          </p:cNvSpPr>
          <p:nvPr/>
        </p:nvSpPr>
        <p:spPr bwMode="auto">
          <a:xfrm>
            <a:off x="4457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1" rIns="68580" bIns="34291" numCol="1" anchor="t" anchorCtr="0" compatLnSpc="1">
            <a:prstTxWarp prst="textNoShape">
              <a:avLst/>
            </a:prstTxWarp>
          </a:bodyPr>
          <a:lstStyle/>
          <a:p>
            <a:endParaRPr lang="es-MX" sz="1351"/>
          </a:p>
        </p:txBody>
      </p:sp>
      <p:pic>
        <p:nvPicPr>
          <p:cNvPr id="6" name="Imagen 5">
            <a:extLst>
              <a:ext uri="{FF2B5EF4-FFF2-40B4-BE49-F238E27FC236}">
                <a16:creationId xmlns:a16="http://schemas.microsoft.com/office/drawing/2014/main" id="{531D79D4-57A8-5D58-61F0-62334794FA5E}"/>
              </a:ext>
            </a:extLst>
          </p:cNvPr>
          <p:cNvPicPr>
            <a:picLocks noChangeAspect="1"/>
          </p:cNvPicPr>
          <p:nvPr/>
        </p:nvPicPr>
        <p:blipFill rotWithShape="1">
          <a:blip r:embed="rId4"/>
          <a:srcRect l="22508" t="15220" r="23530" b="5084"/>
          <a:stretch/>
        </p:blipFill>
        <p:spPr>
          <a:xfrm>
            <a:off x="381106" y="1640111"/>
            <a:ext cx="4934308" cy="4321417"/>
          </a:xfrm>
          <a:prstGeom prst="rect">
            <a:avLst/>
          </a:prstGeom>
        </p:spPr>
      </p:pic>
      <p:cxnSp>
        <p:nvCxnSpPr>
          <p:cNvPr id="17" name="Conector recto de flecha 16">
            <a:extLst>
              <a:ext uri="{FF2B5EF4-FFF2-40B4-BE49-F238E27FC236}">
                <a16:creationId xmlns:a16="http://schemas.microsoft.com/office/drawing/2014/main" id="{FBA77C9A-7B8C-43E1-9049-1614DD126506}"/>
              </a:ext>
            </a:extLst>
          </p:cNvPr>
          <p:cNvCxnSpPr>
            <a:cxnSpLocks/>
          </p:cNvCxnSpPr>
          <p:nvPr/>
        </p:nvCxnSpPr>
        <p:spPr>
          <a:xfrm flipH="1">
            <a:off x="4881128" y="2233071"/>
            <a:ext cx="1111623" cy="0"/>
          </a:xfrm>
          <a:prstGeom prst="straightConnector1">
            <a:avLst/>
          </a:prstGeom>
          <a:ln w="28575">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5" name="Globo: línea 4">
            <a:extLst>
              <a:ext uri="{FF2B5EF4-FFF2-40B4-BE49-F238E27FC236}">
                <a16:creationId xmlns:a16="http://schemas.microsoft.com/office/drawing/2014/main" id="{C69318BE-7296-4E6B-BD4C-5461A5E0319B}"/>
              </a:ext>
            </a:extLst>
          </p:cNvPr>
          <p:cNvSpPr/>
          <p:nvPr/>
        </p:nvSpPr>
        <p:spPr>
          <a:xfrm>
            <a:off x="5894454" y="1856434"/>
            <a:ext cx="2683689" cy="2916529"/>
          </a:xfrm>
          <a:prstGeom prst="borderCallout1">
            <a:avLst>
              <a:gd name="adj1" fmla="val 48257"/>
              <a:gd name="adj2" fmla="val 1513"/>
              <a:gd name="adj3" fmla="val 48127"/>
              <a:gd name="adj4" fmla="val -30775"/>
            </a:avLst>
          </a:prstGeom>
          <a:solidFill>
            <a:schemeClr val="accent4"/>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04" indent="-214304" algn="just">
              <a:buClr>
                <a:schemeClr val="accent5">
                  <a:lumMod val="50000"/>
                </a:schemeClr>
              </a:buClr>
              <a:buFont typeface="Wingdings" panose="05000000000000000000" pitchFamily="2" charset="2"/>
              <a:buChar char="q"/>
            </a:pPr>
            <a:endParaRPr lang="es-MX" sz="1200" dirty="0">
              <a:solidFill>
                <a:schemeClr val="tx1"/>
              </a:solidFill>
              <a:latin typeface="Bookman Old Style" panose="02050604050505020204" pitchFamily="18" charset="0"/>
              <a:ea typeface="Batang" panose="02030600000101010101" pitchFamily="18" charset="-127"/>
            </a:endParaRPr>
          </a:p>
          <a:p>
            <a:pPr marL="214304" indent="-214304" algn="just">
              <a:buClr>
                <a:schemeClr val="accent5">
                  <a:lumMod val="50000"/>
                </a:schemeClr>
              </a:buClr>
              <a:buFont typeface="Wingdings" panose="05000000000000000000" pitchFamily="2" charset="2"/>
              <a:buChar char="q"/>
            </a:pPr>
            <a:r>
              <a:rPr lang="es-MX" sz="1200" dirty="0">
                <a:solidFill>
                  <a:schemeClr val="tx1"/>
                </a:solidFill>
                <a:latin typeface="Bookman Old Style" panose="02050604050505020204" pitchFamily="18" charset="0"/>
                <a:ea typeface="Batang" panose="02030600000101010101" pitchFamily="18" charset="-127"/>
              </a:rPr>
              <a:t>Desarrollar cuatro actividades de manera general que realizaron durante los seis meses del servicio social.</a:t>
            </a:r>
          </a:p>
          <a:p>
            <a:pPr algn="just">
              <a:buClr>
                <a:schemeClr val="accent5">
                  <a:lumMod val="50000"/>
                </a:schemeClr>
              </a:buClr>
            </a:pPr>
            <a:endParaRPr lang="es-MX" sz="1100" dirty="0">
              <a:solidFill>
                <a:schemeClr val="tx1"/>
              </a:solidFill>
              <a:latin typeface="Bookman Old Style" panose="02050604050505020204" pitchFamily="18" charset="0"/>
              <a:ea typeface="Batang" panose="02030600000101010101" pitchFamily="18" charset="-127"/>
            </a:endParaRPr>
          </a:p>
          <a:p>
            <a:pPr algn="just">
              <a:buClr>
                <a:schemeClr val="accent5">
                  <a:lumMod val="50000"/>
                </a:schemeClr>
              </a:buClr>
            </a:pPr>
            <a:endParaRPr lang="es-MX" sz="1100" dirty="0">
              <a:solidFill>
                <a:schemeClr val="tx1"/>
              </a:solidFill>
              <a:latin typeface="Bookman Old Style" panose="02050604050505020204" pitchFamily="18" charset="0"/>
              <a:ea typeface="Batang" panose="02030600000101010101" pitchFamily="18" charset="-127"/>
            </a:endParaRPr>
          </a:p>
          <a:p>
            <a:pPr marL="214304" indent="-214304" algn="just">
              <a:buClr>
                <a:schemeClr val="accent5">
                  <a:lumMod val="50000"/>
                </a:schemeClr>
              </a:buClr>
              <a:buFont typeface="Wingdings" panose="05000000000000000000" pitchFamily="2" charset="2"/>
              <a:buChar char="q"/>
            </a:pPr>
            <a:r>
              <a:rPr lang="es-MX" sz="1100" dirty="0">
                <a:solidFill>
                  <a:schemeClr val="tx1"/>
                </a:solidFill>
                <a:latin typeface="Bookman Old Style" panose="02050604050505020204" pitchFamily="18" charset="0"/>
                <a:ea typeface="Batang" panose="02030600000101010101" pitchFamily="18" charset="-127"/>
              </a:rPr>
              <a:t>El total de horas deberá sumar 480 horas.</a:t>
            </a:r>
          </a:p>
          <a:p>
            <a:pPr algn="just">
              <a:buClr>
                <a:schemeClr val="accent5">
                  <a:lumMod val="50000"/>
                </a:schemeClr>
              </a:buClr>
            </a:pPr>
            <a:endParaRPr lang="es-MX" sz="1100" dirty="0">
              <a:solidFill>
                <a:schemeClr val="tx1"/>
              </a:solidFill>
              <a:latin typeface="Bookman Old Style" panose="02050604050505020204" pitchFamily="18" charset="0"/>
              <a:ea typeface="Batang" panose="02030600000101010101" pitchFamily="18" charset="-127"/>
            </a:endParaRPr>
          </a:p>
          <a:p>
            <a:pPr algn="just">
              <a:buClr>
                <a:schemeClr val="accent5">
                  <a:lumMod val="50000"/>
                </a:schemeClr>
              </a:buClr>
            </a:pPr>
            <a:endParaRPr lang="es-MX" sz="1100" dirty="0">
              <a:solidFill>
                <a:schemeClr val="tx1"/>
              </a:solidFill>
              <a:latin typeface="Bookman Old Style" panose="02050604050505020204" pitchFamily="18" charset="0"/>
              <a:ea typeface="Batang" panose="02030600000101010101" pitchFamily="18" charset="-127"/>
            </a:endParaRPr>
          </a:p>
          <a:p>
            <a:pPr marL="214304" indent="-214304" algn="just">
              <a:buClr>
                <a:schemeClr val="accent5">
                  <a:lumMod val="50000"/>
                </a:schemeClr>
              </a:buClr>
              <a:buFont typeface="Wingdings" panose="05000000000000000000" pitchFamily="2" charset="2"/>
              <a:buChar char="q"/>
            </a:pPr>
            <a:r>
              <a:rPr lang="es-MX" sz="1100" dirty="0">
                <a:solidFill>
                  <a:schemeClr val="tx1"/>
                </a:solidFill>
                <a:latin typeface="Bookman Old Style" panose="02050604050505020204" pitchFamily="18" charset="0"/>
                <a:ea typeface="Batang" panose="02030600000101010101" pitchFamily="18" charset="-127"/>
              </a:rPr>
              <a:t>Asesorado por: colocar el nombre de la responsable del área de Servicio Social  del IMCED: Lic. María Gabriela Cervantes Sánchez. </a:t>
            </a:r>
          </a:p>
          <a:p>
            <a:pPr algn="ctr"/>
            <a:endParaRPr lang="es-MX" sz="1200" b="1" dirty="0">
              <a:solidFill>
                <a:schemeClr val="tx1"/>
              </a:solidFill>
              <a:latin typeface="Bookman Old Style" panose="02050604050505020204" pitchFamily="18" charset="0"/>
              <a:ea typeface="Batang" panose="02030600000101010101" pitchFamily="18" charset="-127"/>
            </a:endParaRPr>
          </a:p>
        </p:txBody>
      </p:sp>
      <p:cxnSp>
        <p:nvCxnSpPr>
          <p:cNvPr id="13" name="Conector recto de flecha 12">
            <a:extLst>
              <a:ext uri="{FF2B5EF4-FFF2-40B4-BE49-F238E27FC236}">
                <a16:creationId xmlns:a16="http://schemas.microsoft.com/office/drawing/2014/main" id="{3AD3E2A1-81E3-39BE-5CF7-5E4E1F156CC8}"/>
              </a:ext>
            </a:extLst>
          </p:cNvPr>
          <p:cNvCxnSpPr>
            <a:cxnSpLocks/>
          </p:cNvCxnSpPr>
          <p:nvPr/>
        </p:nvCxnSpPr>
        <p:spPr>
          <a:xfrm flipH="1" flipV="1">
            <a:off x="5111767" y="3729318"/>
            <a:ext cx="909763" cy="183826"/>
          </a:xfrm>
          <a:prstGeom prst="straightConnector1">
            <a:avLst/>
          </a:prstGeom>
          <a:ln w="28575">
            <a:solidFill>
              <a:srgbClr val="FF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7676953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8" descr="Fondo Liso Brillante Abstracto VI Brillante Del Color Oro Del Metal De La  Hoja Imagen de archivo - Imagen de abstracto, hoja: 118934461">
            <a:extLst>
              <a:ext uri="{FF2B5EF4-FFF2-40B4-BE49-F238E27FC236}">
                <a16:creationId xmlns:a16="http://schemas.microsoft.com/office/drawing/2014/main" id="{522AD5AC-7CA5-47EA-869C-D093CBEC2E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 y="857251"/>
            <a:ext cx="9143999" cy="51435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ondo Liso Brillante Abstracto VI Brillante Del Color Oro Del Metal De La  Hoja Imagen de archivo - Imagen de abstracto, hoja: 118934461">
            <a:extLst>
              <a:ext uri="{FF2B5EF4-FFF2-40B4-BE49-F238E27FC236}">
                <a16:creationId xmlns:a16="http://schemas.microsoft.com/office/drawing/2014/main" id="{C2AA0419-9D72-45C8-AB62-C6DACD3A97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07" y="0"/>
            <a:ext cx="9143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0F9B7C73-7EB7-49DD-83CB-2879B3D16BA9}"/>
              </a:ext>
            </a:extLst>
          </p:cNvPr>
          <p:cNvSpPr>
            <a:spLocks noGrp="1"/>
          </p:cNvSpPr>
          <p:nvPr>
            <p:ph type="title"/>
          </p:nvPr>
        </p:nvSpPr>
        <p:spPr>
          <a:xfrm>
            <a:off x="496650" y="325759"/>
            <a:ext cx="2117330" cy="583406"/>
          </a:xfrm>
        </p:spPr>
        <p:txBody>
          <a:bodyPr>
            <a:normAutofit fontScale="90000"/>
          </a:bodyPr>
          <a:lstStyle/>
          <a:p>
            <a:r>
              <a:rPr lang="es-MX" b="1" dirty="0">
                <a:latin typeface="Aharoni" panose="02010803020104030203" pitchFamily="2" charset="-79"/>
                <a:cs typeface="Aharoni" panose="02010803020104030203" pitchFamily="2" charset="-79"/>
              </a:rPr>
              <a:t>IMCED</a:t>
            </a:r>
          </a:p>
        </p:txBody>
      </p:sp>
      <p:pic>
        <p:nvPicPr>
          <p:cNvPr id="4" name="Imagen 3">
            <a:extLst>
              <a:ext uri="{FF2B5EF4-FFF2-40B4-BE49-F238E27FC236}">
                <a16:creationId xmlns:a16="http://schemas.microsoft.com/office/drawing/2014/main" id="{D68DBDCA-0EE5-4850-845E-9B9AC83B2F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33" y="1201719"/>
            <a:ext cx="9144001" cy="144280"/>
          </a:xfrm>
          <a:prstGeom prst="rect">
            <a:avLst/>
          </a:prstGeom>
          <a:gradFill>
            <a:gsLst>
              <a:gs pos="6000">
                <a:schemeClr val="accent1">
                  <a:alpha val="62000"/>
                </a:schemeClr>
              </a:gs>
              <a:gs pos="43000">
                <a:schemeClr val="accent1">
                  <a:lumMod val="40000"/>
                  <a:lumOff val="60000"/>
                </a:schemeClr>
              </a:gs>
              <a:gs pos="100000">
                <a:srgbClr val="FF9900">
                  <a:shade val="100000"/>
                  <a:satMod val="115000"/>
                </a:srgbClr>
              </a:gs>
            </a:gsLst>
            <a:path path="circle">
              <a:fillToRect l="50000" t="50000" r="50000" b="50000"/>
            </a:path>
          </a:gradFill>
          <a:ln>
            <a:solidFill>
              <a:srgbClr val="FFC000"/>
            </a:solidFill>
          </a:ln>
          <a:effectLst>
            <a:outerShdw blurRad="152400" dist="317500" dir="5400000" sx="90000" sy="-19000" rotWithShape="0">
              <a:prstClr val="black">
                <a:alpha val="15000"/>
              </a:prstClr>
            </a:outerShdw>
            <a:reflection stA="55000" endPos="65000" dist="50800" dir="5400000" sy="-100000" algn="bl" rotWithShape="0"/>
          </a:effectLst>
        </p:spPr>
      </p:pic>
      <p:sp>
        <p:nvSpPr>
          <p:cNvPr id="3" name="CuadroTexto 2">
            <a:extLst>
              <a:ext uri="{FF2B5EF4-FFF2-40B4-BE49-F238E27FC236}">
                <a16:creationId xmlns:a16="http://schemas.microsoft.com/office/drawing/2014/main" id="{4E2CADD5-33CB-4236-98CC-DA8CC7331877}"/>
              </a:ext>
            </a:extLst>
          </p:cNvPr>
          <p:cNvSpPr txBox="1"/>
          <p:nvPr/>
        </p:nvSpPr>
        <p:spPr>
          <a:xfrm>
            <a:off x="2439848" y="455880"/>
            <a:ext cx="6304119" cy="323165"/>
          </a:xfrm>
          <a:prstGeom prst="rect">
            <a:avLst/>
          </a:prstGeom>
          <a:gradFill>
            <a:gsLst>
              <a:gs pos="0">
                <a:schemeClr val="accent2">
                  <a:lumMod val="75000"/>
                </a:schemeClr>
              </a:gs>
              <a:gs pos="0">
                <a:schemeClr val="accent1">
                  <a:lumMod val="40000"/>
                  <a:lumOff val="60000"/>
                </a:schemeClr>
              </a:gs>
              <a:gs pos="71000">
                <a:srgbClr val="FF9900">
                  <a:shade val="100000"/>
                  <a:satMod val="115000"/>
                </a:srgbClr>
              </a:gs>
            </a:gsLst>
            <a:path path="circle">
              <a:fillToRect l="50000" t="50000" r="50000" b="50000"/>
            </a:path>
          </a:gradFill>
        </p:spPr>
        <p:txBody>
          <a:bodyPr wrap="square" rtlCol="0">
            <a:spAutoFit/>
          </a:bodyPr>
          <a:lstStyle/>
          <a:p>
            <a:pPr algn="ctr"/>
            <a:r>
              <a:rPr lang="es-MX" sz="1500" b="1" spc="75" dirty="0">
                <a:latin typeface="Arial Rounded MT Bold" panose="020F0704030504030204" pitchFamily="34" charset="0"/>
              </a:rPr>
              <a:t>FORMATO: EVALUACIÓN DE LA UNIDAD RECEPTORA</a:t>
            </a:r>
          </a:p>
        </p:txBody>
      </p:sp>
      <p:sp>
        <p:nvSpPr>
          <p:cNvPr id="6" name="Globo: línea 5">
            <a:extLst>
              <a:ext uri="{FF2B5EF4-FFF2-40B4-BE49-F238E27FC236}">
                <a16:creationId xmlns:a16="http://schemas.microsoft.com/office/drawing/2014/main" id="{131DDA8F-FE52-47A7-A8EA-633B62620311}"/>
              </a:ext>
            </a:extLst>
          </p:cNvPr>
          <p:cNvSpPr/>
          <p:nvPr/>
        </p:nvSpPr>
        <p:spPr>
          <a:xfrm>
            <a:off x="5424861" y="1484734"/>
            <a:ext cx="3259558" cy="4999220"/>
          </a:xfrm>
          <a:prstGeom prst="borderCallout1">
            <a:avLst>
              <a:gd name="adj1" fmla="val 7891"/>
              <a:gd name="adj2" fmla="val 2831"/>
              <a:gd name="adj3" fmla="val 9692"/>
              <a:gd name="adj4" fmla="val -27926"/>
            </a:avLst>
          </a:prstGeom>
          <a:solidFill>
            <a:schemeClr val="accent4"/>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04" indent="-214304" algn="just">
              <a:buFont typeface="Wingdings" panose="05000000000000000000" pitchFamily="2" charset="2"/>
              <a:buChar char="q"/>
            </a:pPr>
            <a:r>
              <a:rPr lang="es-MX" sz="1000" b="1" dirty="0">
                <a:solidFill>
                  <a:schemeClr val="tx1"/>
                </a:solidFill>
                <a:latin typeface="Bookman Old Style" panose="02050604050505020204" pitchFamily="18" charset="0"/>
                <a:ea typeface="Batang" panose="02030600000101010101" pitchFamily="18" charset="-127"/>
              </a:rPr>
              <a:t>Nombre de la Unidad Receptora</a:t>
            </a:r>
            <a:r>
              <a:rPr lang="es-MX" sz="1000" dirty="0">
                <a:solidFill>
                  <a:schemeClr val="tx1"/>
                </a:solidFill>
                <a:latin typeface="Bookman Old Style" panose="02050604050505020204" pitchFamily="18" charset="0"/>
                <a:ea typeface="Batang" panose="02030600000101010101" pitchFamily="18" charset="-127"/>
              </a:rPr>
              <a:t>: Siempre se colocará el nombre completo de la Institución: Instituto Michoacano de Ciencias de la Educación “José María Morelos”, ya que el Servicio Social estará registrado con alguno de los programas con los que cuenta el IMCED para cada Licenciatura. </a:t>
            </a:r>
          </a:p>
          <a:p>
            <a:pPr marL="214304" indent="-214304" algn="just">
              <a:buFont typeface="Wingdings" panose="05000000000000000000" pitchFamily="2" charset="2"/>
              <a:buChar char="q"/>
            </a:pPr>
            <a:r>
              <a:rPr lang="es-MX" sz="1000" b="1" dirty="0">
                <a:solidFill>
                  <a:schemeClr val="tx1"/>
                </a:solidFill>
                <a:latin typeface="Bookman Old Style" panose="02050604050505020204" pitchFamily="18" charset="0"/>
                <a:ea typeface="Batang" panose="02030600000101010101" pitchFamily="18" charset="-127"/>
              </a:rPr>
              <a:t>Nombre del Alumno</a:t>
            </a:r>
            <a:r>
              <a:rPr lang="es-MX" sz="1000" dirty="0">
                <a:solidFill>
                  <a:schemeClr val="tx1"/>
                </a:solidFill>
                <a:latin typeface="Bookman Old Style" panose="02050604050505020204" pitchFamily="18" charset="0"/>
                <a:ea typeface="Batang" panose="02030600000101010101" pitchFamily="18" charset="-127"/>
              </a:rPr>
              <a:t>.</a:t>
            </a:r>
          </a:p>
          <a:p>
            <a:pPr marL="214304" indent="-214304" algn="just">
              <a:buFont typeface="Wingdings" panose="05000000000000000000" pitchFamily="2" charset="2"/>
              <a:buChar char="q"/>
            </a:pPr>
            <a:r>
              <a:rPr lang="es-MX" sz="1000" dirty="0">
                <a:solidFill>
                  <a:schemeClr val="tx1"/>
                </a:solidFill>
                <a:latin typeface="Bookman Old Style" panose="02050604050505020204" pitchFamily="18" charset="0"/>
                <a:ea typeface="Batang" panose="02030600000101010101" pitchFamily="18" charset="-127"/>
              </a:rPr>
              <a:t> </a:t>
            </a:r>
            <a:r>
              <a:rPr lang="es-MX" sz="1000" b="1" dirty="0">
                <a:solidFill>
                  <a:schemeClr val="tx1"/>
                </a:solidFill>
                <a:latin typeface="Bookman Old Style" panose="02050604050505020204" pitchFamily="18" charset="0"/>
                <a:ea typeface="Batang" panose="02030600000101010101" pitchFamily="18" charset="-127"/>
              </a:rPr>
              <a:t>Institución Educativa</a:t>
            </a:r>
            <a:r>
              <a:rPr lang="es-MX" sz="1000" dirty="0">
                <a:solidFill>
                  <a:schemeClr val="tx1"/>
                </a:solidFill>
                <a:latin typeface="Bookman Old Style" panose="02050604050505020204" pitchFamily="18" charset="0"/>
                <a:ea typeface="Batang" panose="02030600000101010101" pitchFamily="18" charset="-127"/>
              </a:rPr>
              <a:t>: El nombre de la escuela donde el Alumno cursa la Licenciatura: Instituto Michoacano de Ciencias de la Educación “José María Morelos”.</a:t>
            </a:r>
          </a:p>
          <a:p>
            <a:pPr marL="214304" indent="-214304" algn="just">
              <a:buFont typeface="Wingdings" panose="05000000000000000000" pitchFamily="2" charset="2"/>
              <a:buChar char="q"/>
            </a:pPr>
            <a:r>
              <a:rPr lang="es-MX" sz="1000" b="1" dirty="0">
                <a:solidFill>
                  <a:schemeClr val="tx1"/>
                </a:solidFill>
                <a:latin typeface="Bookman Old Style" panose="02050604050505020204" pitchFamily="18" charset="0"/>
                <a:ea typeface="Batang" panose="02030600000101010101" pitchFamily="18" charset="-127"/>
              </a:rPr>
              <a:t>Carrera que estudia</a:t>
            </a:r>
            <a:r>
              <a:rPr lang="es-MX" sz="1000" dirty="0">
                <a:solidFill>
                  <a:schemeClr val="tx1"/>
                </a:solidFill>
                <a:latin typeface="Bookman Old Style" panose="02050604050505020204" pitchFamily="18" charset="0"/>
                <a:ea typeface="Batang" panose="02030600000101010101" pitchFamily="18" charset="-127"/>
              </a:rPr>
              <a:t>. </a:t>
            </a:r>
          </a:p>
          <a:p>
            <a:pPr marL="214304" indent="-214304" algn="just">
              <a:buFont typeface="Wingdings" panose="05000000000000000000" pitchFamily="2" charset="2"/>
              <a:buChar char="q"/>
            </a:pPr>
            <a:r>
              <a:rPr lang="es-MX" sz="1000" b="1" dirty="0">
                <a:solidFill>
                  <a:schemeClr val="tx1"/>
                </a:solidFill>
                <a:latin typeface="Bookman Old Style" panose="02050604050505020204" pitchFamily="18" charset="0"/>
                <a:ea typeface="Batang" panose="02030600000101010101" pitchFamily="18" charset="-127"/>
              </a:rPr>
              <a:t>Puesto Equivalente asignado</a:t>
            </a:r>
            <a:r>
              <a:rPr lang="es-MX" sz="1000" dirty="0">
                <a:solidFill>
                  <a:schemeClr val="tx1"/>
                </a:solidFill>
                <a:latin typeface="Bookman Old Style" panose="02050604050505020204" pitchFamily="18" charset="0"/>
                <a:ea typeface="Batang" panose="02030600000101010101" pitchFamily="18" charset="-127"/>
              </a:rPr>
              <a:t>: Depende de las funciones asignadas en la Institución donde realizará el Servicio Social (Ejemplo: Frente a grupo, Apoyo docente, Actividades Administrativas entre otras).</a:t>
            </a:r>
          </a:p>
          <a:p>
            <a:pPr marL="214304" indent="-214304" algn="just">
              <a:buFont typeface="Wingdings" panose="05000000000000000000" pitchFamily="2" charset="2"/>
              <a:buChar char="q"/>
            </a:pPr>
            <a:r>
              <a:rPr lang="es-MX" sz="1000" b="1" dirty="0">
                <a:solidFill>
                  <a:schemeClr val="tx1"/>
                </a:solidFill>
                <a:latin typeface="Bookman Old Style" panose="02050604050505020204" pitchFamily="18" charset="0"/>
                <a:ea typeface="Batang" panose="02030600000101010101" pitchFamily="18" charset="-127"/>
              </a:rPr>
              <a:t>Programa del Servicio Social</a:t>
            </a:r>
            <a:r>
              <a:rPr lang="es-MX" sz="1000" dirty="0">
                <a:solidFill>
                  <a:schemeClr val="tx1"/>
                </a:solidFill>
                <a:latin typeface="Bookman Old Style" panose="02050604050505020204" pitchFamily="18" charset="0"/>
                <a:ea typeface="Batang" panose="02030600000101010101" pitchFamily="18" charset="-127"/>
              </a:rPr>
              <a:t>: Depende de la Licenciatura y es el mismo que colocaste en los formatos anteriores. </a:t>
            </a:r>
          </a:p>
          <a:p>
            <a:pPr marL="214304" indent="-214304" algn="just">
              <a:buFont typeface="Wingdings" panose="05000000000000000000" pitchFamily="2" charset="2"/>
              <a:buChar char="q"/>
            </a:pPr>
            <a:r>
              <a:rPr lang="es-MX" sz="1000" b="1" dirty="0">
                <a:solidFill>
                  <a:schemeClr val="tx1"/>
                </a:solidFill>
                <a:latin typeface="Bookman Old Style" panose="02050604050505020204" pitchFamily="18" charset="0"/>
                <a:ea typeface="Batang" panose="02030600000101010101" pitchFamily="18" charset="-127"/>
              </a:rPr>
              <a:t>Periodo de la prestación</a:t>
            </a:r>
            <a:r>
              <a:rPr lang="es-MX" sz="1000" dirty="0">
                <a:solidFill>
                  <a:schemeClr val="tx1"/>
                </a:solidFill>
                <a:latin typeface="Bookman Old Style" panose="02050604050505020204" pitchFamily="18" charset="0"/>
                <a:ea typeface="Batang" panose="02030600000101010101" pitchFamily="18" charset="-127"/>
              </a:rPr>
              <a:t>: Colocar la fecha de Inicio y de Término, tal cual se asignó en el formato de Solicitud de Registro. </a:t>
            </a:r>
          </a:p>
          <a:p>
            <a:pPr marL="214304" indent="-214304" algn="just">
              <a:buFont typeface="Wingdings" panose="05000000000000000000" pitchFamily="2" charset="2"/>
              <a:buChar char="q"/>
            </a:pPr>
            <a:r>
              <a:rPr lang="es-MX" sz="1000" b="1" dirty="0">
                <a:solidFill>
                  <a:schemeClr val="tx1"/>
                </a:solidFill>
                <a:latin typeface="Bookman Old Style" panose="02050604050505020204" pitchFamily="18" charset="0"/>
                <a:ea typeface="Batang" panose="02030600000101010101" pitchFamily="18" charset="-127"/>
              </a:rPr>
              <a:t>Del Prestador</a:t>
            </a:r>
            <a:r>
              <a:rPr lang="es-MX" sz="1000" dirty="0">
                <a:solidFill>
                  <a:schemeClr val="tx1"/>
                </a:solidFill>
                <a:latin typeface="Bookman Old Style" panose="02050604050505020204" pitchFamily="18" charset="0"/>
                <a:ea typeface="Batang" panose="02030600000101010101" pitchFamily="18" charset="-127"/>
              </a:rPr>
              <a:t>: la Institución donde realizaste te puede Evaluar o en su caso, el mismo Alumno puede evaluarse, colocando alguna de las letras entre paréntesis ubicadas en la parte baja. </a:t>
            </a:r>
            <a:endParaRPr lang="es-MX" sz="938" dirty="0">
              <a:solidFill>
                <a:schemeClr val="tx1"/>
              </a:solidFill>
              <a:latin typeface="Bookman Old Style" panose="02050604050505020204" pitchFamily="18" charset="0"/>
              <a:ea typeface="Batang" panose="02030600000101010101" pitchFamily="18" charset="-127"/>
            </a:endParaRPr>
          </a:p>
        </p:txBody>
      </p:sp>
      <p:cxnSp>
        <p:nvCxnSpPr>
          <p:cNvPr id="14" name="Conector recto de flecha 13">
            <a:extLst>
              <a:ext uri="{FF2B5EF4-FFF2-40B4-BE49-F238E27FC236}">
                <a16:creationId xmlns:a16="http://schemas.microsoft.com/office/drawing/2014/main" id="{C8AB5067-6DEC-4335-8332-9CD493FFD1A0}"/>
              </a:ext>
            </a:extLst>
          </p:cNvPr>
          <p:cNvCxnSpPr>
            <a:cxnSpLocks/>
          </p:cNvCxnSpPr>
          <p:nvPr/>
        </p:nvCxnSpPr>
        <p:spPr>
          <a:xfrm flipH="1" flipV="1">
            <a:off x="3576718" y="5206609"/>
            <a:ext cx="2015190" cy="449672"/>
          </a:xfrm>
          <a:prstGeom prst="straightConnector1">
            <a:avLst/>
          </a:prstGeom>
          <a:ln w="28575">
            <a:solidFill>
              <a:srgbClr val="C00000"/>
            </a:solidFill>
            <a:tailEnd type="triangle"/>
          </a:ln>
        </p:spPr>
        <p:style>
          <a:lnRef idx="1">
            <a:schemeClr val="accent2"/>
          </a:lnRef>
          <a:fillRef idx="0">
            <a:schemeClr val="accent2"/>
          </a:fillRef>
          <a:effectRef idx="0">
            <a:schemeClr val="accent2"/>
          </a:effectRef>
          <a:fontRef idx="minor">
            <a:schemeClr val="tx1"/>
          </a:fontRef>
        </p:style>
      </p:cxnSp>
      <p:pic>
        <p:nvPicPr>
          <p:cNvPr id="5" name="Imagen 4">
            <a:extLst>
              <a:ext uri="{FF2B5EF4-FFF2-40B4-BE49-F238E27FC236}">
                <a16:creationId xmlns:a16="http://schemas.microsoft.com/office/drawing/2014/main" id="{C33622EB-606B-9EEC-1350-BAA9FAFD1339}"/>
              </a:ext>
            </a:extLst>
          </p:cNvPr>
          <p:cNvPicPr>
            <a:picLocks noChangeAspect="1"/>
          </p:cNvPicPr>
          <p:nvPr/>
        </p:nvPicPr>
        <p:blipFill rotWithShape="1">
          <a:blip r:embed="rId4"/>
          <a:srcRect l="33266" t="11919" r="18873" b="37537"/>
          <a:stretch/>
        </p:blipFill>
        <p:spPr bwMode="auto">
          <a:xfrm>
            <a:off x="314377" y="1467621"/>
            <a:ext cx="4796118" cy="487759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2550759"/>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1704</TotalTime>
  <Words>1198</Words>
  <Application>Microsoft Office PowerPoint</Application>
  <PresentationFormat>Presentación en pantalla (4:3)</PresentationFormat>
  <Paragraphs>108</Paragraphs>
  <Slides>12</Slides>
  <Notes>1</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12</vt:i4>
      </vt:variant>
    </vt:vector>
  </HeadingPairs>
  <TitlesOfParts>
    <vt:vector size="23" baseType="lpstr">
      <vt:lpstr>Aharoni</vt:lpstr>
      <vt:lpstr>Arial</vt:lpstr>
      <vt:lpstr>Arial Rounded MT Bold</vt:lpstr>
      <vt:lpstr>Bookman Old Style</vt:lpstr>
      <vt:lpstr>Calibri</vt:lpstr>
      <vt:lpstr>Calibri Light</vt:lpstr>
      <vt:lpstr>Cooper Black</vt:lpstr>
      <vt:lpstr>Lucida Calligraphy</vt:lpstr>
      <vt:lpstr>Times New Roman</vt:lpstr>
      <vt:lpstr>Wingdings</vt:lpstr>
      <vt:lpstr>Tema de Office</vt:lpstr>
      <vt:lpstr>Presentación de PowerPoint</vt:lpstr>
      <vt:lpstr>IMCED</vt:lpstr>
      <vt:lpstr>IMCED</vt:lpstr>
      <vt:lpstr>IMCED</vt:lpstr>
      <vt:lpstr>IMCED</vt:lpstr>
      <vt:lpstr>IMCED</vt:lpstr>
      <vt:lpstr>IMCED</vt:lpstr>
      <vt:lpstr>IMCED</vt:lpstr>
      <vt:lpstr>IMCED</vt:lpstr>
      <vt:lpstr>IMCED</vt:lpstr>
      <vt:lpstr>IMCED</vt:lpstr>
      <vt:lpstr>IMCED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Gabriela</dc:creator>
  <cp:lastModifiedBy>usuario31</cp:lastModifiedBy>
  <cp:revision>115</cp:revision>
  <dcterms:created xsi:type="dcterms:W3CDTF">2020-08-11T00:42:07Z</dcterms:created>
  <dcterms:modified xsi:type="dcterms:W3CDTF">2024-05-21T19:27:28Z</dcterms:modified>
</cp:coreProperties>
</file>